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http://customooxmlschemas.google.com/">
      <go:slidesCustomData xmlns:go="http://customooxmlschemas.google.com/" r:id="rId33" roundtripDataSignature="AMtx7mhWDsth2lzI/Fhjo38vR4N41FaWv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customschemas.google.com/relationships/presentationmetadata" Target="metadata"/><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00fd184670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IT"/>
              <a:t>DATI FDA MEDICARE</a:t>
            </a:r>
            <a:endParaRPr/>
          </a:p>
        </p:txBody>
      </p:sp>
      <p:sp>
        <p:nvSpPr>
          <p:cNvPr id="159" name="Google Shape;159;g100fd184670_0_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00fd184670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IT"/>
              <a:t>DATI GLORIA AF</a:t>
            </a:r>
            <a:endParaRPr/>
          </a:p>
        </p:txBody>
      </p:sp>
      <p:sp>
        <p:nvSpPr>
          <p:cNvPr id="166" name="Google Shape;166;g100fd184670_0_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00fd184670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IT"/>
              <a:t>DATI RIVAROXABAN</a:t>
            </a:r>
            <a:endParaRPr/>
          </a:p>
        </p:txBody>
      </p:sp>
      <p:sp>
        <p:nvSpPr>
          <p:cNvPr id="173" name="Google Shape;173;g100fd184670_0_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00fd184670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100fd184670_0_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100fd184670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g100fd184670_0_1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fa628ffdf0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gfa628ffdf0_0_1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fa628ffdf0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fa628ffdf0_0_1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fa628ffdf0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fa628ffdf0_0_1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100fd184670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100fd184670_0_1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00fd184670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g100fd184670_0_1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100fd184670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100fd184670_0_1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100fd184670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100fd184670_0_1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100fd184670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100fd184670_0_2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00fd184670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IT" sz="1150">
                <a:solidFill>
                  <a:srgbClr val="222222"/>
                </a:solidFill>
                <a:highlight>
                  <a:srgbClr val="FFFFFF"/>
                </a:highlight>
                <a:latin typeface="Verdana"/>
                <a:ea typeface="Verdana"/>
                <a:cs typeface="Verdana"/>
                <a:sym typeface="Verdana"/>
              </a:rPr>
              <a:t>I primi risultati del </a:t>
            </a:r>
            <a:r>
              <a:rPr i="1" lang="it-IT" sz="1150">
                <a:solidFill>
                  <a:srgbClr val="222222"/>
                </a:solidFill>
                <a:highlight>
                  <a:srgbClr val="FFFFFF"/>
                </a:highlight>
                <a:latin typeface="Verdana"/>
                <a:ea typeface="Verdana"/>
                <a:cs typeface="Verdana"/>
                <a:sym typeface="Verdana"/>
              </a:rPr>
              <a:t>Global Anticoagulant Registry in the Field – Atrial Fibrillation</a:t>
            </a:r>
            <a:r>
              <a:rPr lang="it-IT" sz="1150">
                <a:solidFill>
                  <a:srgbClr val="222222"/>
                </a:solidFill>
                <a:highlight>
                  <a:srgbClr val="FFFFFF"/>
                </a:highlight>
                <a:latin typeface="Verdana"/>
                <a:ea typeface="Verdana"/>
                <a:cs typeface="Verdana"/>
                <a:sym typeface="Verdana"/>
              </a:rPr>
              <a:t> (GARFIELD-AF) sono stati presentati al Congresso ESC 2017 organizzato dalla </a:t>
            </a:r>
            <a:r>
              <a:rPr i="1" lang="it-IT" sz="1150">
                <a:solidFill>
                  <a:srgbClr val="222222"/>
                </a:solidFill>
                <a:highlight>
                  <a:srgbClr val="FFFFFF"/>
                </a:highlight>
                <a:latin typeface="Verdana"/>
                <a:ea typeface="Verdana"/>
                <a:cs typeface="Verdana"/>
                <a:sym typeface="Verdana"/>
              </a:rPr>
              <a:t>European Society of Cardiology</a:t>
            </a:r>
            <a:r>
              <a:rPr lang="it-IT" sz="1150">
                <a:solidFill>
                  <a:srgbClr val="222222"/>
                </a:solidFill>
                <a:highlight>
                  <a:srgbClr val="FFFFFF"/>
                </a:highlight>
                <a:latin typeface="Verdana"/>
                <a:ea typeface="Verdana"/>
                <a:cs typeface="Verdana"/>
                <a:sym typeface="Verdana"/>
              </a:rPr>
              <a:t> e tenutosi a Barcellona. QUESTO DI CAMM AJ, INVECE, E’ UNO DEGLI ULTIMI STUDI CHE UTILIZZANO QUESTO REGISTRO</a:t>
            </a:r>
            <a:endParaRPr/>
          </a:p>
        </p:txBody>
      </p:sp>
      <p:sp>
        <p:nvSpPr>
          <p:cNvPr id="256" name="Google Shape;256;g100fd184670_0_1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100fd184670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IT"/>
              <a:t>Adjusted* cumulative (A) mortality, (B) non-haemorrhagic stroke/SE and (C) major bleeding incidence curves and HR of NOAC treatment (ref.: VKA treatment) among OAC-treated patients at baseline. Solid lines represent the point estimate, and dashed lines represent the 95% CIs. *Obtained using an overlap-weighted Cox model. Variables included in the weighting scheme are: country and cohort enrolment, sex, age, ethnicity, type of AF, care setting speciality and location, congestive heart failure, acute coronary syndromes, vascular disease, carotid occlusive disease, prior stroke/TIA/SE, prior bleeding, venous thromboembolism, hypertension, hypercholesterolaemia, diabetes, cirrhosis, moderate to severe CKD, dementia, hyperthyroidism, hypothyroidism, current smoking, heavy alcohol consumption, BMI, heart rate, systolic and diastolic blood pressure at diagnosis and baseline antiplatelet use. AF, atrial fibrillation; BMI, body mass index; CKD, chronic kidney disease; NOAC, non-vitamin K oral antagonist; SE: systemic embolism; TIA, transient ischaemic attack. VKA, vitamin K antagonists.</a:t>
            </a:r>
            <a:endParaRPr/>
          </a:p>
        </p:txBody>
      </p:sp>
      <p:sp>
        <p:nvSpPr>
          <p:cNvPr id="266" name="Google Shape;266;g100fd184670_0_1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1008f156d4c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1008f156d4c_0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100fd184670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100fd184670_0_1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100fd184670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100fd184670_0_1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IT"/>
              <a:t>NE “ABC” DELLE LINEE GUIDA SULLA FA ESC 2020 LA PRIMA LETTERA A RIGUARDA L’ANTICOAGULAZIONE IN RELAZIONE ALL’IMPORTANZA CHE ASSUME NELL’AMBITO DELLA TERAPIA MEDICA LA PROTEZIONE DELL’ICTUS, IL MAGGIORE DEI POTENZIALI PROBLEMI PROVENIENTI DALLA FA.</a:t>
            </a:r>
            <a:endParaRPr/>
          </a:p>
        </p:txBody>
      </p:sp>
      <p:sp>
        <p:nvSpPr>
          <p:cNvPr id="101" name="Google Shape;10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IT"/>
              <a:t>PER LA PROTEZIONE DELL’ICTUS, APPUNTO, I NOSTRI ALLEATI SONO GLI ANTICOAGULANTI CHE, NEGLI UTLIMI ANNI, SI SONO ARRICCHITI DI UNA FAMIGLIA PREZIOSA DI MOLECOLE CHE HA “RIVOLUZIONATO” LA TERAPIA ANTITROMBOTICA DEI PAZIENTI A RISCHIO DI STROKE ISCHEMICO. QUESTI FARMACI VANNO SEMPRE UTILIZZATI BILANCIANDONE L’EFFETTO BENFICO (ANTICOAGULAZIONE UGUALE MENO ICTOS) E L’EFFETTO MALEFICO (SANGUINAMENTO). NOTARE COME LE EMBOLIE SIANO SEMPRE “SPONATENEE” MENTRE I SANGUINAMENTI SIANO SEMPRE “INDOTTI.</a:t>
            </a:r>
            <a:endParaRPr/>
          </a:p>
        </p:txBody>
      </p:sp>
      <p:sp>
        <p:nvSpPr>
          <p:cNvPr id="108" name="Google Shape;10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1008f156d4c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IT"/>
              <a:t>TRIALS DI REGISTRAZIONE DEI NAO</a:t>
            </a:r>
            <a:endParaRPr/>
          </a:p>
        </p:txBody>
      </p:sp>
      <p:sp>
        <p:nvSpPr>
          <p:cNvPr id="118" name="Google Shape;118;g1008f156d4c_0_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1008f156d4c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IT"/>
              <a:t>MA QUELLO CHE AVVIENE NEI TRIALS (SUPER CONTROLLATI) E’ DAVVERO IMPORTABILE NELLA PRATICA CLINICA QUOTIDIANA DI OGNUONO DI NOI?</a:t>
            </a:r>
            <a:endParaRPr/>
          </a:p>
        </p:txBody>
      </p:sp>
      <p:sp>
        <p:nvSpPr>
          <p:cNvPr id="124" name="Google Shape;124;g1008f156d4c_0_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1008f156d4c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IT"/>
              <a:t>A COMPRENDERE UN PO MEGLIO QUESTO PROBLEMA CI VIENE IN AIUTO LA “PIRAMIDE DELLE EVIDENZE” CON AL VERTICE I TRIAL (ALTA QUALITA DEI DATI, PICCOLO CAMPIONE) E ALLA BASE I DATI PROVENIENTI DAI DATABASE DI SOMMINISTRAZIONE E AMMINISTRATIVI DEI FARMACI (BASSA QUALITA DEI DATI MA CAMPIONE ENORME)</a:t>
            </a:r>
            <a:endParaRPr/>
          </a:p>
        </p:txBody>
      </p:sp>
      <p:sp>
        <p:nvSpPr>
          <p:cNvPr id="132" name="Google Shape;132;g1008f156d4c_0_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100fd184670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g100fd184670_0_1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100fd184670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IT"/>
              <a:t>ANALIZZIAMO RAPIDAMENTE LA PRINCIPALI EVIDENZE NON DERIVANTI DA TRIALS MA DA REGISTRI, ETC DEI VARI NAO IN COMMERCIO. ANALIZZEREMO I FARMACI IN BASE ALL’ORDINE CON IL QUALE SONO STATI INSERITI IN COMMERCIO.</a:t>
            </a:r>
            <a:endParaRPr/>
          </a:p>
          <a:p>
            <a:pPr indent="0" lvl="0" marL="0" rtl="0" algn="l">
              <a:spcBef>
                <a:spcPts val="0"/>
              </a:spcBef>
              <a:spcAft>
                <a:spcPts val="0"/>
              </a:spcAft>
              <a:buNone/>
            </a:pPr>
            <a:r>
              <a:rPr lang="it-IT"/>
              <a:t>DATI DABIGATRAN</a:t>
            </a:r>
            <a:endParaRPr/>
          </a:p>
        </p:txBody>
      </p:sp>
      <p:sp>
        <p:nvSpPr>
          <p:cNvPr id="153" name="Google Shape;153;g100fd184670_0_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p:cSld name="Diapositiva titolo">
    <p:spTree>
      <p:nvGrpSpPr>
        <p:cNvPr id="11" name="Shape 11"/>
        <p:cNvGrpSpPr/>
        <p:nvPr/>
      </p:nvGrpSpPr>
      <p:grpSpPr>
        <a:xfrm>
          <a:off x="0" y="0"/>
          <a:ext cx="0" cy="0"/>
          <a:chOff x="0" y="0"/>
          <a:chExt cx="0" cy="0"/>
        </a:xfrm>
      </p:grpSpPr>
      <p:sp>
        <p:nvSpPr>
          <p:cNvPr id="12" name="Google Shape;12;p6"/>
          <p:cNvSpPr txBox="1"/>
          <p:nvPr>
            <p:ph idx="1" type="subTitle"/>
          </p:nvPr>
        </p:nvSpPr>
        <p:spPr>
          <a:xfrm>
            <a:off x="1407604" y="6021288"/>
            <a:ext cx="6400800" cy="754377"/>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pic>
        <p:nvPicPr>
          <p:cNvPr id="13" name="Google Shape;13;p6"/>
          <p:cNvPicPr preferRelativeResize="0"/>
          <p:nvPr/>
        </p:nvPicPr>
        <p:blipFill rotWithShape="1">
          <a:blip r:embed="rId2">
            <a:alphaModFix/>
          </a:blip>
          <a:srcRect b="0" l="0" r="0" t="0"/>
          <a:stretch/>
        </p:blipFill>
        <p:spPr>
          <a:xfrm>
            <a:off x="8041142" y="211797"/>
            <a:ext cx="907142" cy="63154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type="picTx">
  <p:cSld name="PICTURE_WITH_CAPTION_TEXT">
    <p:spTree>
      <p:nvGrpSpPr>
        <p:cNvPr id="64" name="Shape 64"/>
        <p:cNvGrpSpPr/>
        <p:nvPr/>
      </p:nvGrpSpPr>
      <p:grpSpPr>
        <a:xfrm>
          <a:off x="0" y="0"/>
          <a:ext cx="0" cy="0"/>
          <a:chOff x="0" y="0"/>
          <a:chExt cx="0" cy="0"/>
        </a:xfrm>
      </p:grpSpPr>
      <p:sp>
        <p:nvSpPr>
          <p:cNvPr id="65" name="Google Shape;65;p15"/>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15"/>
          <p:cNvSpPr/>
          <p:nvPr>
            <p:ph idx="2" type="pic"/>
          </p:nvPr>
        </p:nvSpPr>
        <p:spPr>
          <a:xfrm>
            <a:off x="1792288" y="612775"/>
            <a:ext cx="5486400" cy="4114800"/>
          </a:xfrm>
          <a:prstGeom prst="rect">
            <a:avLst/>
          </a:prstGeom>
          <a:noFill/>
          <a:ln>
            <a:noFill/>
          </a:ln>
        </p:spPr>
      </p:sp>
      <p:sp>
        <p:nvSpPr>
          <p:cNvPr id="67" name="Google Shape;67;p15"/>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8" name="Google Shape;68;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type="vertTx">
  <p:cSld name="VERTICAL_TEXT">
    <p:spTree>
      <p:nvGrpSpPr>
        <p:cNvPr id="71" name="Shape 71"/>
        <p:cNvGrpSpPr/>
        <p:nvPr/>
      </p:nvGrpSpPr>
      <p:grpSpPr>
        <a:xfrm>
          <a:off x="0" y="0"/>
          <a:ext cx="0" cy="0"/>
          <a:chOff x="0" y="0"/>
          <a:chExt cx="0" cy="0"/>
        </a:xfrm>
      </p:grpSpPr>
      <p:sp>
        <p:nvSpPr>
          <p:cNvPr id="72" name="Google Shape;72;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16"/>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4" name="Google Shape;74;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type="vertTitleAndTx">
  <p:cSld name="VERTICAL_TITLE_AND_VERTICAL_TEXT">
    <p:spTree>
      <p:nvGrpSpPr>
        <p:cNvPr id="77" name="Shape 77"/>
        <p:cNvGrpSpPr/>
        <p:nvPr/>
      </p:nvGrpSpPr>
      <p:grpSpPr>
        <a:xfrm>
          <a:off x="0" y="0"/>
          <a:ext cx="0" cy="0"/>
          <a:chOff x="0" y="0"/>
          <a:chExt cx="0" cy="0"/>
        </a:xfrm>
      </p:grpSpPr>
      <p:sp>
        <p:nvSpPr>
          <p:cNvPr id="78" name="Google Shape;78;p17"/>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17"/>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0" name="Google Shape;80;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IN BULLET SLIDE">
  <p:cSld name="TWIN BULLET SLIDE">
    <p:spTree>
      <p:nvGrpSpPr>
        <p:cNvPr id="83" name="Shape 83"/>
        <p:cNvGrpSpPr/>
        <p:nvPr/>
      </p:nvGrpSpPr>
      <p:grpSpPr>
        <a:xfrm>
          <a:off x="0" y="0"/>
          <a:ext cx="0" cy="0"/>
          <a:chOff x="0" y="0"/>
          <a:chExt cx="0" cy="0"/>
        </a:xfrm>
      </p:grpSpPr>
      <p:sp>
        <p:nvSpPr>
          <p:cNvPr id="84" name="Google Shape;84;gfa628ffdf0_0_111"/>
          <p:cNvSpPr txBox="1"/>
          <p:nvPr>
            <p:ph type="title"/>
          </p:nvPr>
        </p:nvSpPr>
        <p:spPr>
          <a:xfrm>
            <a:off x="431799" y="260350"/>
            <a:ext cx="8280000" cy="629400"/>
          </a:xfrm>
          <a:prstGeom prst="rect">
            <a:avLst/>
          </a:prstGeom>
          <a:noFill/>
          <a:ln>
            <a:noFill/>
          </a:ln>
        </p:spPr>
        <p:txBody>
          <a:bodyPr anchorCtr="0" anchor="ctr" bIns="45700" lIns="91425" spcFirstLastPara="1" rIns="91425" wrap="square" tIns="45700">
            <a:normAutofit/>
          </a:bodyPr>
          <a:lstStyle>
            <a:lvl1pPr lvl="0" rtl="0" algn="l">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5" name="Google Shape;85;gfa628ffdf0_0_111"/>
          <p:cNvSpPr txBox="1"/>
          <p:nvPr>
            <p:ph idx="1" type="body"/>
          </p:nvPr>
        </p:nvSpPr>
        <p:spPr>
          <a:xfrm>
            <a:off x="424800" y="1519200"/>
            <a:ext cx="3960000" cy="4572000"/>
          </a:xfrm>
          <a:prstGeom prst="rect">
            <a:avLst/>
          </a:prstGeom>
          <a:noFill/>
          <a:ln>
            <a:noFill/>
          </a:ln>
        </p:spPr>
        <p:txBody>
          <a:bodyPr anchorCtr="0" anchor="t" bIns="45700" lIns="91425" spcFirstLastPara="1" rIns="91425" wrap="square" tIns="45700">
            <a:normAutofit/>
          </a:bodyPr>
          <a:lstStyle>
            <a:lvl1pPr indent="-228600" lvl="0" marL="457200" rtl="0" algn="l">
              <a:spcBef>
                <a:spcPts val="600"/>
              </a:spcBef>
              <a:spcAft>
                <a:spcPts val="0"/>
              </a:spcAft>
              <a:buClr>
                <a:schemeClr val="dk2"/>
              </a:buClr>
              <a:buSzPts val="1800"/>
              <a:buFont typeface="Calibri"/>
              <a:buNone/>
              <a:defRPr sz="1800">
                <a:solidFill>
                  <a:schemeClr val="dk2"/>
                </a:solidFill>
              </a:defRPr>
            </a:lvl1pPr>
            <a:lvl2pPr indent="-342900" lvl="1" marL="914400" rtl="0" algn="l">
              <a:spcBef>
                <a:spcPts val="1200"/>
              </a:spcBef>
              <a:spcAft>
                <a:spcPts val="0"/>
              </a:spcAft>
              <a:buClr>
                <a:schemeClr val="dk1"/>
              </a:buClr>
              <a:buSzPts val="1800"/>
              <a:buFont typeface="Arial"/>
              <a:buChar char="•"/>
              <a:defRPr sz="1800"/>
            </a:lvl2pPr>
            <a:lvl3pPr indent="-330200" lvl="2" marL="1371600" rtl="0" algn="l">
              <a:spcBef>
                <a:spcPts val="600"/>
              </a:spcBef>
              <a:spcAft>
                <a:spcPts val="0"/>
              </a:spcAft>
              <a:buClr>
                <a:schemeClr val="dk1"/>
              </a:buClr>
              <a:buSzPts val="1600"/>
              <a:buFont typeface="Calibri"/>
              <a:buChar char="‒"/>
              <a:defRPr sz="1600"/>
            </a:lvl3pPr>
            <a:lvl4pPr indent="-317500" lvl="3" marL="1828800" rtl="0" algn="l">
              <a:spcBef>
                <a:spcPts val="600"/>
              </a:spcBef>
              <a:spcAft>
                <a:spcPts val="0"/>
              </a:spcAft>
              <a:buClr>
                <a:schemeClr val="dk1"/>
              </a:buClr>
              <a:buSzPts val="1400"/>
              <a:buFont typeface="Open Sans"/>
              <a:buChar char="–"/>
              <a:defRPr sz="1400"/>
            </a:lvl4pPr>
            <a:lvl5pPr indent="-317500" lvl="4" marL="2286000" rtl="0" algn="l">
              <a:spcBef>
                <a:spcPts val="600"/>
              </a:spcBef>
              <a:spcAft>
                <a:spcPts val="0"/>
              </a:spcAft>
              <a:buClr>
                <a:schemeClr val="dk1"/>
              </a:buClr>
              <a:buSzPts val="1400"/>
              <a:buFont typeface="Open Sans"/>
              <a:buChar char="–"/>
              <a:defRPr sz="1400"/>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86" name="Google Shape;86;gfa628ffdf0_0_111"/>
          <p:cNvSpPr txBox="1"/>
          <p:nvPr>
            <p:ph idx="2" type="body"/>
          </p:nvPr>
        </p:nvSpPr>
        <p:spPr>
          <a:xfrm>
            <a:off x="4746997" y="1519200"/>
            <a:ext cx="3960000" cy="4572000"/>
          </a:xfrm>
          <a:prstGeom prst="rect">
            <a:avLst/>
          </a:prstGeom>
          <a:noFill/>
          <a:ln>
            <a:noFill/>
          </a:ln>
        </p:spPr>
        <p:txBody>
          <a:bodyPr anchorCtr="0" anchor="t" bIns="45700" lIns="91425" spcFirstLastPara="1" rIns="91425" wrap="square" tIns="45700">
            <a:normAutofit/>
          </a:bodyPr>
          <a:lstStyle>
            <a:lvl1pPr indent="-228600" lvl="0" marL="457200" rtl="0" algn="l">
              <a:spcBef>
                <a:spcPts val="600"/>
              </a:spcBef>
              <a:spcAft>
                <a:spcPts val="0"/>
              </a:spcAft>
              <a:buClr>
                <a:schemeClr val="dk2"/>
              </a:buClr>
              <a:buSzPts val="1800"/>
              <a:buFont typeface="Calibri"/>
              <a:buNone/>
              <a:defRPr b="1" sz="1800">
                <a:solidFill>
                  <a:schemeClr val="dk2"/>
                </a:solidFill>
                <a:latin typeface="Calibri"/>
                <a:ea typeface="Calibri"/>
                <a:cs typeface="Calibri"/>
                <a:sym typeface="Calibri"/>
              </a:defRPr>
            </a:lvl1pPr>
            <a:lvl2pPr indent="-342900" lvl="1" marL="914400" rtl="0" algn="l">
              <a:spcBef>
                <a:spcPts val="1200"/>
              </a:spcBef>
              <a:spcAft>
                <a:spcPts val="0"/>
              </a:spcAft>
              <a:buClr>
                <a:schemeClr val="dk1"/>
              </a:buClr>
              <a:buSzPts val="1800"/>
              <a:buFont typeface="Arial"/>
              <a:buChar char="•"/>
              <a:defRPr sz="1800"/>
            </a:lvl2pPr>
            <a:lvl3pPr indent="-330200" lvl="2" marL="1371600" rtl="0" algn="l">
              <a:spcBef>
                <a:spcPts val="600"/>
              </a:spcBef>
              <a:spcAft>
                <a:spcPts val="0"/>
              </a:spcAft>
              <a:buClr>
                <a:schemeClr val="dk1"/>
              </a:buClr>
              <a:buSzPts val="1600"/>
              <a:buFont typeface="Calibri"/>
              <a:buChar char="‒"/>
              <a:defRPr sz="1600"/>
            </a:lvl3pPr>
            <a:lvl4pPr indent="-317500" lvl="3" marL="1828800" rtl="0" algn="l">
              <a:spcBef>
                <a:spcPts val="600"/>
              </a:spcBef>
              <a:spcAft>
                <a:spcPts val="0"/>
              </a:spcAft>
              <a:buClr>
                <a:schemeClr val="dk1"/>
              </a:buClr>
              <a:buSzPts val="1400"/>
              <a:buFont typeface="Open Sans"/>
              <a:buChar char="–"/>
              <a:defRPr sz="1400"/>
            </a:lvl4pPr>
            <a:lvl5pPr indent="-317500" lvl="4" marL="2286000" rtl="0" algn="l">
              <a:spcBef>
                <a:spcPts val="600"/>
              </a:spcBef>
              <a:spcAft>
                <a:spcPts val="0"/>
              </a:spcAft>
              <a:buClr>
                <a:schemeClr val="dk1"/>
              </a:buClr>
              <a:buSzPts val="1400"/>
              <a:buFont typeface="Open Sans"/>
              <a:buChar char="–"/>
              <a:defRPr sz="1400"/>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p:cSld name="Titolo e contenuto">
    <p:bg>
      <p:bgPr>
        <a:solidFill>
          <a:schemeClr val="lt1"/>
        </a:solidFill>
      </p:bgPr>
    </p:bg>
    <p:spTree>
      <p:nvGrpSpPr>
        <p:cNvPr id="14" name="Shape 14"/>
        <p:cNvGrpSpPr/>
        <p:nvPr/>
      </p:nvGrpSpPr>
      <p:grpSpPr>
        <a:xfrm>
          <a:off x="0" y="0"/>
          <a:ext cx="0" cy="0"/>
          <a:chOff x="0" y="0"/>
          <a:chExt cx="0" cy="0"/>
        </a:xfrm>
      </p:grpSpPr>
      <p:sp>
        <p:nvSpPr>
          <p:cNvPr id="15" name="Google Shape;15;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pic>
        <p:nvPicPr>
          <p:cNvPr id="18" name="Google Shape;18;p7"/>
          <p:cNvPicPr preferRelativeResize="0"/>
          <p:nvPr/>
        </p:nvPicPr>
        <p:blipFill rotWithShape="1">
          <a:blip r:embed="rId2">
            <a:alphaModFix/>
          </a:blip>
          <a:srcRect b="0" l="0" r="0" t="0"/>
          <a:stretch/>
        </p:blipFill>
        <p:spPr>
          <a:xfrm>
            <a:off x="8041142" y="211797"/>
            <a:ext cx="907142" cy="631546"/>
          </a:xfrm>
          <a:prstGeom prst="rect">
            <a:avLst/>
          </a:prstGeom>
          <a:noFill/>
          <a:ln>
            <a:noFill/>
          </a:ln>
        </p:spPr>
      </p:pic>
      <p:pic>
        <p:nvPicPr>
          <p:cNvPr id="19" name="Google Shape;19;p7"/>
          <p:cNvPicPr preferRelativeResize="0"/>
          <p:nvPr/>
        </p:nvPicPr>
        <p:blipFill rotWithShape="1">
          <a:blip r:embed="rId3">
            <a:alphaModFix/>
          </a:blip>
          <a:srcRect b="0" l="0" r="0" t="0"/>
          <a:stretch/>
        </p:blipFill>
        <p:spPr>
          <a:xfrm>
            <a:off x="0" y="99601"/>
            <a:ext cx="2572399" cy="631547"/>
          </a:xfrm>
          <a:prstGeom prst="rect">
            <a:avLst/>
          </a:prstGeom>
          <a:noFill/>
          <a:ln>
            <a:noFill/>
          </a:ln>
          <a:effectLst>
            <a:outerShdw blurRad="50800" rotWithShape="0" algn="ctr" dir="5400000" dist="50800">
              <a:srgbClr val="000000"/>
            </a:outerShdw>
          </a:effec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personalizzato">
  <p:cSld name="Layout personalizzato">
    <p:spTree>
      <p:nvGrpSpPr>
        <p:cNvPr id="20" name="Shape 20"/>
        <p:cNvGrpSpPr/>
        <p:nvPr/>
      </p:nvGrpSpPr>
      <p:grpSpPr>
        <a:xfrm>
          <a:off x="0" y="0"/>
          <a:ext cx="0" cy="0"/>
          <a:chOff x="0" y="0"/>
          <a:chExt cx="0" cy="0"/>
        </a:xfrm>
      </p:grpSpPr>
      <p:sp>
        <p:nvSpPr>
          <p:cNvPr id="21" name="Google Shape;21;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type="secHead">
  <p:cSld name="SECTION_HEADER">
    <p:spTree>
      <p:nvGrpSpPr>
        <p:cNvPr id="25" name="Shape 25"/>
        <p:cNvGrpSpPr/>
        <p:nvPr/>
      </p:nvGrpSpPr>
      <p:grpSpPr>
        <a:xfrm>
          <a:off x="0" y="0"/>
          <a:ext cx="0" cy="0"/>
          <a:chOff x="0" y="0"/>
          <a:chExt cx="0" cy="0"/>
        </a:xfrm>
      </p:grpSpPr>
      <p:sp>
        <p:nvSpPr>
          <p:cNvPr id="26" name="Google Shape;26;p9"/>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9"/>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28" name="Google Shape;2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pic>
        <p:nvPicPr>
          <p:cNvPr id="31" name="Google Shape;31;p9"/>
          <p:cNvPicPr preferRelativeResize="0"/>
          <p:nvPr/>
        </p:nvPicPr>
        <p:blipFill rotWithShape="1">
          <a:blip r:embed="rId2">
            <a:alphaModFix/>
          </a:blip>
          <a:srcRect b="0" l="0" r="0" t="0"/>
          <a:stretch/>
        </p:blipFill>
        <p:spPr>
          <a:xfrm>
            <a:off x="8041142" y="211797"/>
            <a:ext cx="907142" cy="63154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type="twoObj">
  <p:cSld name="TWO_OBJECTS">
    <p:spTree>
      <p:nvGrpSpPr>
        <p:cNvPr id="32" name="Shape 32"/>
        <p:cNvGrpSpPr/>
        <p:nvPr/>
      </p:nvGrpSpPr>
      <p:grpSpPr>
        <a:xfrm>
          <a:off x="0" y="0"/>
          <a:ext cx="0" cy="0"/>
          <a:chOff x="0" y="0"/>
          <a:chExt cx="0" cy="0"/>
        </a:xfrm>
      </p:grpSpPr>
      <p:sp>
        <p:nvSpPr>
          <p:cNvPr id="33" name="Google Shape;33;p1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10"/>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5" name="Google Shape;35;p10"/>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type="twoTxTwoObj">
  <p:cSld name="TWO_OBJECTS_WITH_TEXT">
    <p:spTree>
      <p:nvGrpSpPr>
        <p:cNvPr id="39" name="Shape 39"/>
        <p:cNvGrpSpPr/>
        <p:nvPr/>
      </p:nvGrpSpPr>
      <p:grpSpPr>
        <a:xfrm>
          <a:off x="0" y="0"/>
          <a:ext cx="0" cy="0"/>
          <a:chOff x="0" y="0"/>
          <a:chExt cx="0" cy="0"/>
        </a:xfrm>
      </p:grpSpPr>
      <p:sp>
        <p:nvSpPr>
          <p:cNvPr id="40" name="Google Shape;40;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11"/>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2" name="Google Shape;42;p11"/>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3" name="Google Shape;43;p11"/>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4" name="Google Shape;44;p11"/>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5" name="Google Shape;45;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type="titleOnly">
  <p:cSld name="TITLE_ONLY">
    <p:spTree>
      <p:nvGrpSpPr>
        <p:cNvPr id="48" name="Shape 48"/>
        <p:cNvGrpSpPr/>
        <p:nvPr/>
      </p:nvGrpSpPr>
      <p:grpSpPr>
        <a:xfrm>
          <a:off x="0" y="0"/>
          <a:ext cx="0" cy="0"/>
          <a:chOff x="0" y="0"/>
          <a:chExt cx="0" cy="0"/>
        </a:xfrm>
      </p:grpSpPr>
      <p:sp>
        <p:nvSpPr>
          <p:cNvPr id="49" name="Google Shape;49;p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type="blank">
  <p:cSld name="BLANK">
    <p:spTree>
      <p:nvGrpSpPr>
        <p:cNvPr id="53" name="Shape 53"/>
        <p:cNvGrpSpPr/>
        <p:nvPr/>
      </p:nvGrpSpPr>
      <p:grpSpPr>
        <a:xfrm>
          <a:off x="0" y="0"/>
          <a:ext cx="0" cy="0"/>
          <a:chOff x="0" y="0"/>
          <a:chExt cx="0" cy="0"/>
        </a:xfrm>
      </p:grpSpPr>
      <p:sp>
        <p:nvSpPr>
          <p:cNvPr id="54" name="Google Shape;54;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type="objTx">
  <p:cSld name="OBJECT_WITH_CAPTION_TEXT">
    <p:spTree>
      <p:nvGrpSpPr>
        <p:cNvPr id="57" name="Shape 57"/>
        <p:cNvGrpSpPr/>
        <p:nvPr/>
      </p:nvGrpSpPr>
      <p:grpSpPr>
        <a:xfrm>
          <a:off x="0" y="0"/>
          <a:ext cx="0" cy="0"/>
          <a:chOff x="0" y="0"/>
          <a:chExt cx="0" cy="0"/>
        </a:xfrm>
      </p:grpSpPr>
      <p:sp>
        <p:nvSpPr>
          <p:cNvPr id="58" name="Google Shape;58;p14"/>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14"/>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0" name="Google Shape;60;p14"/>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1" name="Google Shape;61;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28.png"/><Relationship Id="rId5"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48.jpg"/><Relationship Id="rId5"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2.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4.png"/><Relationship Id="rId4" Type="http://schemas.openxmlformats.org/officeDocument/2006/relationships/image" Target="../media/image26.png"/><Relationship Id="rId5" Type="http://schemas.openxmlformats.org/officeDocument/2006/relationships/image" Target="../media/image30.png"/><Relationship Id="rId6" Type="http://schemas.openxmlformats.org/officeDocument/2006/relationships/image" Target="../media/image35.png"/><Relationship Id="rId7" Type="http://schemas.openxmlformats.org/officeDocument/2006/relationships/image" Target="../media/image29.png"/><Relationship Id="rId8"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32.png"/><Relationship Id="rId5" Type="http://schemas.openxmlformats.org/officeDocument/2006/relationships/image" Target="../media/image27.png"/><Relationship Id="rId6"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1.png"/><Relationship Id="rId4" Type="http://schemas.openxmlformats.org/officeDocument/2006/relationships/image" Target="../media/image37.png"/><Relationship Id="rId5"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9.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1.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1.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5.png"/><Relationship Id="rId7" Type="http://schemas.openxmlformats.org/officeDocument/2006/relationships/image" Target="../media/image44.png"/><Relationship Id="rId8"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2.png"/><Relationship Id="rId4" Type="http://schemas.openxmlformats.org/officeDocument/2006/relationships/image" Target="../media/image44.png"/><Relationship Id="rId5" Type="http://schemas.openxmlformats.org/officeDocument/2006/relationships/image" Target="../media/image4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0.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2.png"/><Relationship Id="rId4" Type="http://schemas.openxmlformats.org/officeDocument/2006/relationships/image" Target="../media/image10.png"/><Relationship Id="rId5" Type="http://schemas.openxmlformats.org/officeDocument/2006/relationships/image" Target="../media/image3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3.png"/><Relationship Id="rId4" Type="http://schemas.openxmlformats.org/officeDocument/2006/relationships/image" Target="../media/image5.png"/><Relationship Id="rId5" Type="http://schemas.openxmlformats.org/officeDocument/2006/relationships/image" Target="../media/image8.jpg"/><Relationship Id="rId6" Type="http://schemas.openxmlformats.org/officeDocument/2006/relationships/image" Target="../media/image4.png"/><Relationship Id="rId7" Type="http://schemas.openxmlformats.org/officeDocument/2006/relationships/image" Target="../media/image48.jpg"/><Relationship Id="rId8"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0" name="Shape 90"/>
        <p:cNvGrpSpPr/>
        <p:nvPr/>
      </p:nvGrpSpPr>
      <p:grpSpPr>
        <a:xfrm>
          <a:off x="0" y="0"/>
          <a:ext cx="0" cy="0"/>
          <a:chOff x="0" y="0"/>
          <a:chExt cx="0" cy="0"/>
        </a:xfrm>
      </p:grpSpPr>
      <p:sp>
        <p:nvSpPr>
          <p:cNvPr id="91" name="Google Shape;91;p1"/>
          <p:cNvSpPr txBox="1"/>
          <p:nvPr>
            <p:ph idx="1" type="subTitle"/>
          </p:nvPr>
        </p:nvSpPr>
        <p:spPr>
          <a:xfrm>
            <a:off x="4932040" y="2674623"/>
            <a:ext cx="3736504" cy="754377"/>
          </a:xfrm>
          <a:prstGeom prst="rect">
            <a:avLst/>
          </a:prstGeom>
          <a:noFill/>
          <a:ln>
            <a:noFill/>
          </a:ln>
        </p:spPr>
        <p:txBody>
          <a:bodyPr anchorCtr="0" anchor="t" bIns="45700" lIns="91425" spcFirstLastPara="1" rIns="91425" wrap="square" tIns="45700">
            <a:normAutofit fontScale="92500"/>
          </a:bodyPr>
          <a:lstStyle/>
          <a:p>
            <a:pPr indent="0" lvl="0" marL="0" rtl="0" algn="ctr">
              <a:spcBef>
                <a:spcPts val="448"/>
              </a:spcBef>
              <a:spcAft>
                <a:spcPts val="0"/>
              </a:spcAft>
              <a:buClr>
                <a:schemeClr val="dk1"/>
              </a:buClr>
              <a:buSzPct val="100000"/>
              <a:buNone/>
            </a:pPr>
            <a:r>
              <a:rPr b="1" lang="it-IT">
                <a:solidFill>
                  <a:schemeClr val="dk1"/>
                </a:solidFill>
              </a:rPr>
              <a:t>VITTORIO EMANUELE</a:t>
            </a:r>
            <a:endParaRPr b="1">
              <a:solidFill>
                <a:schemeClr val="dk1"/>
              </a:solidFill>
            </a:endParaRPr>
          </a:p>
        </p:txBody>
      </p:sp>
      <p:sp>
        <p:nvSpPr>
          <p:cNvPr id="92" name="Google Shape;92;p1"/>
          <p:cNvSpPr txBox="1"/>
          <p:nvPr/>
        </p:nvSpPr>
        <p:spPr>
          <a:xfrm>
            <a:off x="5576150" y="3429000"/>
            <a:ext cx="24483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IT" sz="2700">
                <a:latin typeface="Calibri"/>
                <a:ea typeface="Calibri"/>
                <a:cs typeface="Calibri"/>
                <a:sym typeface="Calibri"/>
              </a:rPr>
              <a:t>I DOACs NEL MONDO REALE</a:t>
            </a:r>
            <a:endParaRPr b="1" sz="2700">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52940"/>
          </a:schemeClr>
        </a:solidFill>
      </p:bgPr>
    </p:bg>
    <p:spTree>
      <p:nvGrpSpPr>
        <p:cNvPr id="160" name="Shape 160"/>
        <p:cNvGrpSpPr/>
        <p:nvPr/>
      </p:nvGrpSpPr>
      <p:grpSpPr>
        <a:xfrm>
          <a:off x="0" y="0"/>
          <a:ext cx="0" cy="0"/>
          <a:chOff x="0" y="0"/>
          <a:chExt cx="0" cy="0"/>
        </a:xfrm>
      </p:grpSpPr>
      <p:pic>
        <p:nvPicPr>
          <p:cNvPr id="161" name="Google Shape;161;g100fd184670_0_48"/>
          <p:cNvPicPr preferRelativeResize="0"/>
          <p:nvPr/>
        </p:nvPicPr>
        <p:blipFill>
          <a:blip r:embed="rId3">
            <a:alphaModFix/>
          </a:blip>
          <a:stretch>
            <a:fillRect/>
          </a:stretch>
        </p:blipFill>
        <p:spPr>
          <a:xfrm>
            <a:off x="152400" y="2404000"/>
            <a:ext cx="8839204" cy="4057056"/>
          </a:xfrm>
          <a:prstGeom prst="rect">
            <a:avLst/>
          </a:prstGeom>
          <a:noFill/>
          <a:ln>
            <a:noFill/>
          </a:ln>
        </p:spPr>
      </p:pic>
      <p:pic>
        <p:nvPicPr>
          <p:cNvPr id="162" name="Google Shape;162;g100fd184670_0_48"/>
          <p:cNvPicPr preferRelativeResize="0"/>
          <p:nvPr/>
        </p:nvPicPr>
        <p:blipFill>
          <a:blip r:embed="rId4">
            <a:alphaModFix/>
          </a:blip>
          <a:stretch>
            <a:fillRect/>
          </a:stretch>
        </p:blipFill>
        <p:spPr>
          <a:xfrm>
            <a:off x="152400" y="1037300"/>
            <a:ext cx="8839204" cy="832991"/>
          </a:xfrm>
          <a:prstGeom prst="rect">
            <a:avLst/>
          </a:prstGeom>
          <a:noFill/>
          <a:ln>
            <a:noFill/>
          </a:ln>
        </p:spPr>
      </p:pic>
      <p:pic>
        <p:nvPicPr>
          <p:cNvPr id="163" name="Google Shape;163;g100fd184670_0_48"/>
          <p:cNvPicPr preferRelativeResize="0"/>
          <p:nvPr/>
        </p:nvPicPr>
        <p:blipFill>
          <a:blip r:embed="rId5">
            <a:alphaModFix/>
          </a:blip>
          <a:stretch>
            <a:fillRect/>
          </a:stretch>
        </p:blipFill>
        <p:spPr>
          <a:xfrm>
            <a:off x="2639949" y="69001"/>
            <a:ext cx="5338926" cy="9683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52940"/>
          </a:schemeClr>
        </a:solidFill>
      </p:bgPr>
    </p:bg>
    <p:spTree>
      <p:nvGrpSpPr>
        <p:cNvPr id="167" name="Shape 167"/>
        <p:cNvGrpSpPr/>
        <p:nvPr/>
      </p:nvGrpSpPr>
      <p:grpSpPr>
        <a:xfrm>
          <a:off x="0" y="0"/>
          <a:ext cx="0" cy="0"/>
          <a:chOff x="0" y="0"/>
          <a:chExt cx="0" cy="0"/>
        </a:xfrm>
      </p:grpSpPr>
      <p:pic>
        <p:nvPicPr>
          <p:cNvPr id="168" name="Google Shape;168;g100fd184670_0_45"/>
          <p:cNvPicPr preferRelativeResize="0"/>
          <p:nvPr/>
        </p:nvPicPr>
        <p:blipFill>
          <a:blip r:embed="rId3">
            <a:alphaModFix/>
          </a:blip>
          <a:stretch>
            <a:fillRect/>
          </a:stretch>
        </p:blipFill>
        <p:spPr>
          <a:xfrm>
            <a:off x="152400" y="1922200"/>
            <a:ext cx="8839204" cy="3832624"/>
          </a:xfrm>
          <a:prstGeom prst="rect">
            <a:avLst/>
          </a:prstGeom>
          <a:noFill/>
          <a:ln>
            <a:noFill/>
          </a:ln>
        </p:spPr>
      </p:pic>
      <p:pic>
        <p:nvPicPr>
          <p:cNvPr id="169" name="Google Shape;169;g100fd184670_0_45"/>
          <p:cNvPicPr preferRelativeResize="0"/>
          <p:nvPr/>
        </p:nvPicPr>
        <p:blipFill>
          <a:blip r:embed="rId4">
            <a:alphaModFix/>
          </a:blip>
          <a:stretch>
            <a:fillRect/>
          </a:stretch>
        </p:blipFill>
        <p:spPr>
          <a:xfrm>
            <a:off x="2880850" y="108150"/>
            <a:ext cx="4891550" cy="1603674"/>
          </a:xfrm>
          <a:prstGeom prst="rect">
            <a:avLst/>
          </a:prstGeom>
          <a:noFill/>
          <a:ln>
            <a:noFill/>
          </a:ln>
        </p:spPr>
      </p:pic>
      <p:pic>
        <p:nvPicPr>
          <p:cNvPr id="170" name="Google Shape;170;g100fd184670_0_45"/>
          <p:cNvPicPr preferRelativeResize="0"/>
          <p:nvPr/>
        </p:nvPicPr>
        <p:blipFill>
          <a:blip r:embed="rId5">
            <a:alphaModFix/>
          </a:blip>
          <a:stretch>
            <a:fillRect/>
          </a:stretch>
        </p:blipFill>
        <p:spPr>
          <a:xfrm>
            <a:off x="152400" y="5907224"/>
            <a:ext cx="8839204" cy="69919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52940"/>
          </a:schemeClr>
        </a:solidFill>
      </p:bgPr>
    </p:bg>
    <p:spTree>
      <p:nvGrpSpPr>
        <p:cNvPr id="174" name="Shape 174"/>
        <p:cNvGrpSpPr/>
        <p:nvPr/>
      </p:nvGrpSpPr>
      <p:grpSpPr>
        <a:xfrm>
          <a:off x="0" y="0"/>
          <a:ext cx="0" cy="0"/>
          <a:chOff x="0" y="0"/>
          <a:chExt cx="0" cy="0"/>
        </a:xfrm>
      </p:grpSpPr>
      <p:sp>
        <p:nvSpPr>
          <p:cNvPr id="175" name="Google Shape;175;g100fd184670_0_51"/>
          <p:cNvSpPr txBox="1"/>
          <p:nvPr/>
        </p:nvSpPr>
        <p:spPr>
          <a:xfrm>
            <a:off x="2586325" y="0"/>
            <a:ext cx="5598900" cy="231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IT" sz="6200">
                <a:latin typeface="Calibri"/>
                <a:ea typeface="Calibri"/>
                <a:cs typeface="Calibri"/>
                <a:sym typeface="Calibri"/>
              </a:rPr>
              <a:t>RIVAROXABAN</a:t>
            </a:r>
            <a:endParaRPr sz="6200">
              <a:latin typeface="Calibri"/>
              <a:ea typeface="Calibri"/>
              <a:cs typeface="Calibri"/>
              <a:sym typeface="Calibri"/>
            </a:endParaRPr>
          </a:p>
          <a:p>
            <a:pPr indent="0" lvl="0" marL="0" rtl="0" algn="l">
              <a:spcBef>
                <a:spcPts val="0"/>
              </a:spcBef>
              <a:spcAft>
                <a:spcPts val="0"/>
              </a:spcAft>
              <a:buNone/>
            </a:pPr>
            <a:r>
              <a:t/>
            </a:r>
            <a:endParaRPr sz="100">
              <a:latin typeface="Calibri"/>
              <a:ea typeface="Calibri"/>
              <a:cs typeface="Calibri"/>
              <a:sym typeface="Calibri"/>
            </a:endParaRPr>
          </a:p>
          <a:p>
            <a:pPr indent="-463550" lvl="0" marL="457200" rtl="0" algn="l">
              <a:spcBef>
                <a:spcPts val="0"/>
              </a:spcBef>
              <a:spcAft>
                <a:spcPts val="0"/>
              </a:spcAft>
              <a:buSzPts val="3700"/>
              <a:buFont typeface="Calibri"/>
              <a:buAutoNum type="arabicParenR"/>
            </a:pPr>
            <a:r>
              <a:rPr lang="it-IT" sz="3700">
                <a:latin typeface="Calibri"/>
                <a:ea typeface="Calibri"/>
                <a:cs typeface="Calibri"/>
                <a:sym typeface="Calibri"/>
              </a:rPr>
              <a:t>XANTUS</a:t>
            </a:r>
            <a:endParaRPr sz="3700">
              <a:latin typeface="Calibri"/>
              <a:ea typeface="Calibri"/>
              <a:cs typeface="Calibri"/>
              <a:sym typeface="Calibri"/>
            </a:endParaRPr>
          </a:p>
          <a:p>
            <a:pPr indent="-463550" lvl="0" marL="457200" rtl="0" algn="l">
              <a:spcBef>
                <a:spcPts val="0"/>
              </a:spcBef>
              <a:spcAft>
                <a:spcPts val="0"/>
              </a:spcAft>
              <a:buSzPts val="3700"/>
              <a:buFont typeface="Calibri"/>
              <a:buAutoNum type="arabicParenR"/>
            </a:pPr>
            <a:r>
              <a:rPr lang="it-IT" sz="3700">
                <a:latin typeface="Calibri"/>
                <a:ea typeface="Calibri"/>
                <a:cs typeface="Calibri"/>
                <a:sym typeface="Calibri"/>
              </a:rPr>
              <a:t>ALTRO</a:t>
            </a:r>
            <a:endParaRPr sz="3700">
              <a:latin typeface="Calibri"/>
              <a:ea typeface="Calibri"/>
              <a:cs typeface="Calibri"/>
              <a:sym typeface="Calibri"/>
            </a:endParaRPr>
          </a:p>
        </p:txBody>
      </p:sp>
      <p:pic>
        <p:nvPicPr>
          <p:cNvPr id="176" name="Google Shape;176;g100fd184670_0_51"/>
          <p:cNvPicPr preferRelativeResize="0"/>
          <p:nvPr/>
        </p:nvPicPr>
        <p:blipFill>
          <a:blip r:embed="rId3">
            <a:alphaModFix/>
          </a:blip>
          <a:stretch>
            <a:fillRect/>
          </a:stretch>
        </p:blipFill>
        <p:spPr>
          <a:xfrm>
            <a:off x="841049" y="2256500"/>
            <a:ext cx="7521050" cy="460150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52940"/>
          </a:schemeClr>
        </a:solidFill>
      </p:bgPr>
    </p:bg>
    <p:spTree>
      <p:nvGrpSpPr>
        <p:cNvPr id="180" name="Shape 180"/>
        <p:cNvGrpSpPr/>
        <p:nvPr/>
      </p:nvGrpSpPr>
      <p:grpSpPr>
        <a:xfrm>
          <a:off x="0" y="0"/>
          <a:ext cx="0" cy="0"/>
          <a:chOff x="0" y="0"/>
          <a:chExt cx="0" cy="0"/>
        </a:xfrm>
      </p:grpSpPr>
      <p:pic>
        <p:nvPicPr>
          <p:cNvPr id="181" name="Google Shape;181;g100fd184670_0_54"/>
          <p:cNvPicPr preferRelativeResize="0"/>
          <p:nvPr/>
        </p:nvPicPr>
        <p:blipFill>
          <a:blip r:embed="rId3">
            <a:alphaModFix/>
          </a:blip>
          <a:stretch>
            <a:fillRect/>
          </a:stretch>
        </p:blipFill>
        <p:spPr>
          <a:xfrm>
            <a:off x="0" y="39574"/>
            <a:ext cx="9144003" cy="66660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52940"/>
          </a:schemeClr>
        </a:solidFill>
      </p:bgPr>
    </p:bg>
    <p:spTree>
      <p:nvGrpSpPr>
        <p:cNvPr id="185" name="Shape 185"/>
        <p:cNvGrpSpPr/>
        <p:nvPr/>
      </p:nvGrpSpPr>
      <p:grpSpPr>
        <a:xfrm>
          <a:off x="0" y="0"/>
          <a:ext cx="0" cy="0"/>
          <a:chOff x="0" y="0"/>
          <a:chExt cx="0" cy="0"/>
        </a:xfrm>
      </p:grpSpPr>
      <p:grpSp>
        <p:nvGrpSpPr>
          <p:cNvPr id="186" name="Google Shape;186;g100fd184670_0_129"/>
          <p:cNvGrpSpPr/>
          <p:nvPr/>
        </p:nvGrpSpPr>
        <p:grpSpPr>
          <a:xfrm>
            <a:off x="3547294" y="228538"/>
            <a:ext cx="4085860" cy="625369"/>
            <a:chOff x="-2324066" y="4630855"/>
            <a:chExt cx="3646136" cy="464820"/>
          </a:xfrm>
        </p:grpSpPr>
        <p:pic>
          <p:nvPicPr>
            <p:cNvPr id="187" name="Google Shape;187;g100fd184670_0_129"/>
            <p:cNvPicPr preferRelativeResize="0"/>
            <p:nvPr/>
          </p:nvPicPr>
          <p:blipFill rotWithShape="1">
            <a:blip r:embed="rId3">
              <a:alphaModFix/>
            </a:blip>
            <a:srcRect b="0" l="0" r="0" t="0"/>
            <a:stretch/>
          </p:blipFill>
          <p:spPr>
            <a:xfrm>
              <a:off x="-1322070" y="4630855"/>
              <a:ext cx="2644140" cy="464820"/>
            </a:xfrm>
            <a:prstGeom prst="rect">
              <a:avLst/>
            </a:prstGeom>
            <a:noFill/>
            <a:ln>
              <a:noFill/>
            </a:ln>
          </p:spPr>
        </p:pic>
        <p:pic>
          <p:nvPicPr>
            <p:cNvPr id="188" name="Google Shape;188;g100fd184670_0_129"/>
            <p:cNvPicPr preferRelativeResize="0"/>
            <p:nvPr/>
          </p:nvPicPr>
          <p:blipFill rotWithShape="1">
            <a:blip r:embed="rId4">
              <a:alphaModFix/>
            </a:blip>
            <a:srcRect b="0" l="0" r="0" t="0"/>
            <a:stretch/>
          </p:blipFill>
          <p:spPr>
            <a:xfrm>
              <a:off x="-2324066" y="4630855"/>
              <a:ext cx="1001996" cy="464820"/>
            </a:xfrm>
            <a:prstGeom prst="rect">
              <a:avLst/>
            </a:prstGeom>
            <a:noFill/>
            <a:ln>
              <a:noFill/>
            </a:ln>
          </p:spPr>
        </p:pic>
      </p:grpSp>
      <p:pic>
        <p:nvPicPr>
          <p:cNvPr id="189" name="Google Shape;189;g100fd184670_0_129"/>
          <p:cNvPicPr preferRelativeResize="0"/>
          <p:nvPr/>
        </p:nvPicPr>
        <p:blipFill>
          <a:blip r:embed="rId5">
            <a:alphaModFix/>
          </a:blip>
          <a:stretch>
            <a:fillRect/>
          </a:stretch>
        </p:blipFill>
        <p:spPr>
          <a:xfrm>
            <a:off x="-1" y="1387298"/>
            <a:ext cx="9144003" cy="488454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52940"/>
          </a:schemeClr>
        </a:solidFill>
      </p:bgPr>
    </p:bg>
    <p:spTree>
      <p:nvGrpSpPr>
        <p:cNvPr id="193" name="Shape 193"/>
        <p:cNvGrpSpPr/>
        <p:nvPr/>
      </p:nvGrpSpPr>
      <p:grpSpPr>
        <a:xfrm>
          <a:off x="0" y="0"/>
          <a:ext cx="0" cy="0"/>
          <a:chOff x="0" y="0"/>
          <a:chExt cx="0" cy="0"/>
        </a:xfrm>
      </p:grpSpPr>
      <p:sp>
        <p:nvSpPr>
          <p:cNvPr id="194" name="Google Shape;194;gfa628ffdf0_0_118"/>
          <p:cNvSpPr txBox="1"/>
          <p:nvPr/>
        </p:nvSpPr>
        <p:spPr>
          <a:xfrm>
            <a:off x="2586325" y="0"/>
            <a:ext cx="5598900" cy="231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IT" sz="6200">
                <a:latin typeface="Calibri"/>
                <a:ea typeface="Calibri"/>
                <a:cs typeface="Calibri"/>
                <a:sym typeface="Calibri"/>
              </a:rPr>
              <a:t>APIXABAN</a:t>
            </a:r>
            <a:endParaRPr sz="6200">
              <a:latin typeface="Calibri"/>
              <a:ea typeface="Calibri"/>
              <a:cs typeface="Calibri"/>
              <a:sym typeface="Calibri"/>
            </a:endParaRPr>
          </a:p>
          <a:p>
            <a:pPr indent="0" lvl="0" marL="0" rtl="0" algn="l">
              <a:spcBef>
                <a:spcPts val="0"/>
              </a:spcBef>
              <a:spcAft>
                <a:spcPts val="0"/>
              </a:spcAft>
              <a:buNone/>
            </a:pPr>
            <a:r>
              <a:t/>
            </a:r>
            <a:endParaRPr sz="100">
              <a:latin typeface="Calibri"/>
              <a:ea typeface="Calibri"/>
              <a:cs typeface="Calibri"/>
              <a:sym typeface="Calibri"/>
            </a:endParaRPr>
          </a:p>
          <a:p>
            <a:pPr indent="-463550" lvl="0" marL="457200" rtl="0" algn="l">
              <a:spcBef>
                <a:spcPts val="0"/>
              </a:spcBef>
              <a:spcAft>
                <a:spcPts val="0"/>
              </a:spcAft>
              <a:buSzPts val="3700"/>
              <a:buFont typeface="Calibri"/>
              <a:buAutoNum type="arabicParenR"/>
            </a:pPr>
            <a:r>
              <a:rPr lang="it-IT" sz="3700">
                <a:latin typeface="Calibri"/>
                <a:ea typeface="Calibri"/>
                <a:cs typeface="Calibri"/>
                <a:sym typeface="Calibri"/>
              </a:rPr>
              <a:t>ARISTOPHANES</a:t>
            </a:r>
            <a:endParaRPr sz="3700">
              <a:latin typeface="Calibri"/>
              <a:ea typeface="Calibri"/>
              <a:cs typeface="Calibri"/>
              <a:sym typeface="Calibri"/>
            </a:endParaRPr>
          </a:p>
          <a:p>
            <a:pPr indent="-463550" lvl="0" marL="457200" rtl="0" algn="l">
              <a:spcBef>
                <a:spcPts val="0"/>
              </a:spcBef>
              <a:spcAft>
                <a:spcPts val="0"/>
              </a:spcAft>
              <a:buSzPts val="3700"/>
              <a:buFont typeface="Calibri"/>
              <a:buAutoNum type="arabicParenR"/>
            </a:pPr>
            <a:r>
              <a:rPr lang="it-IT" sz="3700">
                <a:latin typeface="Calibri"/>
                <a:ea typeface="Calibri"/>
                <a:cs typeface="Calibri"/>
                <a:sym typeface="Calibri"/>
              </a:rPr>
              <a:t>ALTRO</a:t>
            </a:r>
            <a:endParaRPr sz="3700">
              <a:latin typeface="Calibri"/>
              <a:ea typeface="Calibri"/>
              <a:cs typeface="Calibri"/>
              <a:sym typeface="Calibri"/>
            </a:endParaRPr>
          </a:p>
        </p:txBody>
      </p:sp>
      <p:pic>
        <p:nvPicPr>
          <p:cNvPr id="195" name="Google Shape;195;gfa628ffdf0_0_118"/>
          <p:cNvPicPr preferRelativeResize="0"/>
          <p:nvPr/>
        </p:nvPicPr>
        <p:blipFill>
          <a:blip r:embed="rId3">
            <a:alphaModFix/>
          </a:blip>
          <a:stretch>
            <a:fillRect/>
          </a:stretch>
        </p:blipFill>
        <p:spPr>
          <a:xfrm>
            <a:off x="2497400" y="4057950"/>
            <a:ext cx="3733800" cy="590550"/>
          </a:xfrm>
          <a:prstGeom prst="rect">
            <a:avLst/>
          </a:prstGeom>
          <a:noFill/>
          <a:ln>
            <a:noFill/>
          </a:ln>
        </p:spPr>
      </p:pic>
      <p:pic>
        <p:nvPicPr>
          <p:cNvPr id="196" name="Google Shape;196;gfa628ffdf0_0_118"/>
          <p:cNvPicPr preferRelativeResize="0"/>
          <p:nvPr/>
        </p:nvPicPr>
        <p:blipFill>
          <a:blip r:embed="rId4">
            <a:alphaModFix/>
          </a:blip>
          <a:stretch>
            <a:fillRect/>
          </a:stretch>
        </p:blipFill>
        <p:spPr>
          <a:xfrm>
            <a:off x="152400" y="2382125"/>
            <a:ext cx="8839199" cy="149882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52940"/>
          </a:schemeClr>
        </a:solidFill>
      </p:bgPr>
    </p:bg>
    <p:spTree>
      <p:nvGrpSpPr>
        <p:cNvPr id="200" name="Shape 200"/>
        <p:cNvGrpSpPr/>
        <p:nvPr/>
      </p:nvGrpSpPr>
      <p:grpSpPr>
        <a:xfrm>
          <a:off x="0" y="0"/>
          <a:ext cx="0" cy="0"/>
          <a:chOff x="0" y="0"/>
          <a:chExt cx="0" cy="0"/>
        </a:xfrm>
      </p:grpSpPr>
      <p:pic>
        <p:nvPicPr>
          <p:cNvPr id="201" name="Google Shape;201;gfa628ffdf0_0_124"/>
          <p:cNvPicPr preferRelativeResize="0"/>
          <p:nvPr/>
        </p:nvPicPr>
        <p:blipFill>
          <a:blip r:embed="rId3">
            <a:alphaModFix/>
          </a:blip>
          <a:stretch>
            <a:fillRect/>
          </a:stretch>
        </p:blipFill>
        <p:spPr>
          <a:xfrm>
            <a:off x="0" y="38650"/>
            <a:ext cx="9143999" cy="6759125"/>
          </a:xfrm>
          <a:prstGeom prst="rect">
            <a:avLst/>
          </a:prstGeom>
          <a:noFill/>
          <a:ln>
            <a:noFill/>
          </a:ln>
        </p:spPr>
      </p:pic>
      <p:pic>
        <p:nvPicPr>
          <p:cNvPr id="202" name="Google Shape;202;gfa628ffdf0_0_124"/>
          <p:cNvPicPr preferRelativeResize="0"/>
          <p:nvPr/>
        </p:nvPicPr>
        <p:blipFill rotWithShape="1">
          <a:blip r:embed="rId4">
            <a:alphaModFix/>
          </a:blip>
          <a:srcRect b="0" l="24109" r="26024" t="63100"/>
          <a:stretch/>
        </p:blipFill>
        <p:spPr>
          <a:xfrm>
            <a:off x="0" y="663650"/>
            <a:ext cx="3790326" cy="475600"/>
          </a:xfrm>
          <a:prstGeom prst="rect">
            <a:avLst/>
          </a:prstGeom>
          <a:noFill/>
          <a:ln>
            <a:noFill/>
          </a:ln>
        </p:spPr>
      </p:pic>
      <p:sp>
        <p:nvSpPr>
          <p:cNvPr id="203" name="Google Shape;203;gfa628ffdf0_0_124"/>
          <p:cNvSpPr txBox="1"/>
          <p:nvPr/>
        </p:nvSpPr>
        <p:spPr>
          <a:xfrm>
            <a:off x="13825" y="38650"/>
            <a:ext cx="3790200" cy="475500"/>
          </a:xfrm>
          <a:prstGeom prst="rect">
            <a:avLst/>
          </a:prstGeom>
          <a:solidFill>
            <a:schemeClr val="lt1"/>
          </a:solidFill>
          <a:ln>
            <a:noFill/>
          </a:ln>
        </p:spPr>
        <p:txBody>
          <a:bodyPr anchorCtr="0" anchor="ctr" bIns="45700" lIns="91425" spcFirstLastPara="1" rIns="91425" wrap="square" tIns="45700">
            <a:normAutofit fontScale="47500"/>
          </a:bodyPr>
          <a:lstStyle/>
          <a:p>
            <a:pPr indent="0" lvl="0" marL="0" rtl="0" algn="l">
              <a:lnSpc>
                <a:spcPct val="90000"/>
              </a:lnSpc>
              <a:spcBef>
                <a:spcPts val="0"/>
              </a:spcBef>
              <a:spcAft>
                <a:spcPts val="0"/>
              </a:spcAft>
              <a:buNone/>
            </a:pPr>
            <a:r>
              <a:rPr b="1" lang="it-IT" sz="4400">
                <a:solidFill>
                  <a:srgbClr val="000000"/>
                </a:solidFill>
                <a:latin typeface="Calibri"/>
                <a:ea typeface="Calibri"/>
                <a:cs typeface="Calibri"/>
                <a:sym typeface="Calibri"/>
              </a:rPr>
              <a:t>Selected Baseline Characteristics</a:t>
            </a:r>
            <a:endParaRPr sz="4400">
              <a:solidFill>
                <a:srgbClr val="00000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52940"/>
          </a:schemeClr>
        </a:solidFill>
      </p:bgPr>
    </p:bg>
    <p:spTree>
      <p:nvGrpSpPr>
        <p:cNvPr id="207" name="Shape 207"/>
        <p:cNvGrpSpPr/>
        <p:nvPr/>
      </p:nvGrpSpPr>
      <p:grpSpPr>
        <a:xfrm>
          <a:off x="0" y="0"/>
          <a:ext cx="0" cy="0"/>
          <a:chOff x="0" y="0"/>
          <a:chExt cx="0" cy="0"/>
        </a:xfrm>
      </p:grpSpPr>
      <p:pic>
        <p:nvPicPr>
          <p:cNvPr id="208" name="Google Shape;208;gfa628ffdf0_0_121"/>
          <p:cNvPicPr preferRelativeResize="0"/>
          <p:nvPr/>
        </p:nvPicPr>
        <p:blipFill rotWithShape="1">
          <a:blip r:embed="rId3">
            <a:alphaModFix/>
          </a:blip>
          <a:srcRect b="744" l="0" r="0" t="0"/>
          <a:stretch/>
        </p:blipFill>
        <p:spPr>
          <a:xfrm>
            <a:off x="0" y="3087100"/>
            <a:ext cx="9144003" cy="1973445"/>
          </a:xfrm>
          <a:prstGeom prst="rect">
            <a:avLst/>
          </a:prstGeom>
          <a:noFill/>
          <a:ln>
            <a:noFill/>
          </a:ln>
        </p:spPr>
      </p:pic>
      <p:pic>
        <p:nvPicPr>
          <p:cNvPr id="209" name="Google Shape;209;gfa628ffdf0_0_121"/>
          <p:cNvPicPr preferRelativeResize="0"/>
          <p:nvPr/>
        </p:nvPicPr>
        <p:blipFill>
          <a:blip r:embed="rId4">
            <a:alphaModFix/>
          </a:blip>
          <a:stretch>
            <a:fillRect/>
          </a:stretch>
        </p:blipFill>
        <p:spPr>
          <a:xfrm>
            <a:off x="0" y="1189675"/>
            <a:ext cx="9144003" cy="1464466"/>
          </a:xfrm>
          <a:prstGeom prst="rect">
            <a:avLst/>
          </a:prstGeom>
          <a:noFill/>
          <a:ln>
            <a:noFill/>
          </a:ln>
        </p:spPr>
      </p:pic>
      <p:pic>
        <p:nvPicPr>
          <p:cNvPr id="210" name="Google Shape;210;gfa628ffdf0_0_121"/>
          <p:cNvPicPr preferRelativeResize="0"/>
          <p:nvPr/>
        </p:nvPicPr>
        <p:blipFill rotWithShape="1">
          <a:blip r:embed="rId5">
            <a:alphaModFix/>
          </a:blip>
          <a:srcRect b="0" l="24109" r="26024" t="63100"/>
          <a:stretch/>
        </p:blipFill>
        <p:spPr>
          <a:xfrm>
            <a:off x="2676855" y="108150"/>
            <a:ext cx="5250127" cy="658775"/>
          </a:xfrm>
          <a:prstGeom prst="rect">
            <a:avLst/>
          </a:prstGeom>
          <a:noFill/>
          <a:ln>
            <a:noFill/>
          </a:ln>
        </p:spPr>
      </p:pic>
      <p:pic>
        <p:nvPicPr>
          <p:cNvPr id="211" name="Google Shape;211;gfa628ffdf0_0_121"/>
          <p:cNvPicPr preferRelativeResize="0"/>
          <p:nvPr/>
        </p:nvPicPr>
        <p:blipFill>
          <a:blip r:embed="rId6">
            <a:alphaModFix/>
          </a:blip>
          <a:stretch>
            <a:fillRect/>
          </a:stretch>
        </p:blipFill>
        <p:spPr>
          <a:xfrm>
            <a:off x="4648200" y="5060549"/>
            <a:ext cx="3165976" cy="243225"/>
          </a:xfrm>
          <a:prstGeom prst="rect">
            <a:avLst/>
          </a:prstGeom>
          <a:noFill/>
          <a:ln>
            <a:noFill/>
          </a:ln>
        </p:spPr>
      </p:pic>
      <p:pic>
        <p:nvPicPr>
          <p:cNvPr id="212" name="Google Shape;212;gfa628ffdf0_0_121"/>
          <p:cNvPicPr preferRelativeResize="0"/>
          <p:nvPr/>
        </p:nvPicPr>
        <p:blipFill>
          <a:blip r:embed="rId7">
            <a:alphaModFix/>
          </a:blip>
          <a:stretch>
            <a:fillRect/>
          </a:stretch>
        </p:blipFill>
        <p:spPr>
          <a:xfrm>
            <a:off x="4930764" y="5456175"/>
            <a:ext cx="2765435" cy="243225"/>
          </a:xfrm>
          <a:prstGeom prst="rect">
            <a:avLst/>
          </a:prstGeom>
          <a:noFill/>
          <a:ln>
            <a:noFill/>
          </a:ln>
        </p:spPr>
      </p:pic>
      <p:pic>
        <p:nvPicPr>
          <p:cNvPr id="213" name="Google Shape;213;gfa628ffdf0_0_121"/>
          <p:cNvPicPr preferRelativeResize="0"/>
          <p:nvPr/>
        </p:nvPicPr>
        <p:blipFill>
          <a:blip r:embed="rId8">
            <a:alphaModFix/>
          </a:blip>
          <a:stretch>
            <a:fillRect/>
          </a:stretch>
        </p:blipFill>
        <p:spPr>
          <a:xfrm>
            <a:off x="5063789" y="5699400"/>
            <a:ext cx="2521786" cy="4391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52940"/>
          </a:schemeClr>
        </a:solidFill>
      </p:bgPr>
    </p:bg>
    <p:spTree>
      <p:nvGrpSpPr>
        <p:cNvPr id="217" name="Shape 217"/>
        <p:cNvGrpSpPr/>
        <p:nvPr/>
      </p:nvGrpSpPr>
      <p:grpSpPr>
        <a:xfrm>
          <a:off x="0" y="0"/>
          <a:ext cx="0" cy="0"/>
          <a:chOff x="0" y="0"/>
          <a:chExt cx="0" cy="0"/>
        </a:xfrm>
      </p:grpSpPr>
      <p:sp>
        <p:nvSpPr>
          <p:cNvPr id="218" name="Google Shape;218;g100fd184670_0_137"/>
          <p:cNvSpPr txBox="1"/>
          <p:nvPr/>
        </p:nvSpPr>
        <p:spPr>
          <a:xfrm>
            <a:off x="2586325" y="0"/>
            <a:ext cx="5598900" cy="231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IT" sz="6200">
                <a:latin typeface="Calibri"/>
                <a:ea typeface="Calibri"/>
                <a:cs typeface="Calibri"/>
                <a:sym typeface="Calibri"/>
              </a:rPr>
              <a:t>EDOXABAN</a:t>
            </a:r>
            <a:endParaRPr sz="6200">
              <a:latin typeface="Calibri"/>
              <a:ea typeface="Calibri"/>
              <a:cs typeface="Calibri"/>
              <a:sym typeface="Calibri"/>
            </a:endParaRPr>
          </a:p>
          <a:p>
            <a:pPr indent="0" lvl="0" marL="0" rtl="0" algn="l">
              <a:spcBef>
                <a:spcPts val="0"/>
              </a:spcBef>
              <a:spcAft>
                <a:spcPts val="0"/>
              </a:spcAft>
              <a:buNone/>
            </a:pPr>
            <a:r>
              <a:t/>
            </a:r>
            <a:endParaRPr sz="100">
              <a:latin typeface="Calibri"/>
              <a:ea typeface="Calibri"/>
              <a:cs typeface="Calibri"/>
              <a:sym typeface="Calibri"/>
            </a:endParaRPr>
          </a:p>
          <a:p>
            <a:pPr indent="-463550" lvl="0" marL="457200" rtl="0" algn="l">
              <a:spcBef>
                <a:spcPts val="0"/>
              </a:spcBef>
              <a:spcAft>
                <a:spcPts val="0"/>
              </a:spcAft>
              <a:buSzPts val="3700"/>
              <a:buFont typeface="Calibri"/>
              <a:buAutoNum type="arabicParenR"/>
            </a:pPr>
            <a:r>
              <a:rPr lang="it-IT" sz="3700">
                <a:latin typeface="Calibri"/>
                <a:ea typeface="Calibri"/>
                <a:cs typeface="Calibri"/>
                <a:sym typeface="Calibri"/>
              </a:rPr>
              <a:t>ETNA-AF</a:t>
            </a:r>
            <a:endParaRPr sz="3700">
              <a:latin typeface="Calibri"/>
              <a:ea typeface="Calibri"/>
              <a:cs typeface="Calibri"/>
              <a:sym typeface="Calibri"/>
            </a:endParaRPr>
          </a:p>
          <a:p>
            <a:pPr indent="-463550" lvl="0" marL="457200" rtl="0" algn="l">
              <a:spcBef>
                <a:spcPts val="0"/>
              </a:spcBef>
              <a:spcAft>
                <a:spcPts val="0"/>
              </a:spcAft>
              <a:buSzPts val="3700"/>
              <a:buFont typeface="Calibri"/>
              <a:buAutoNum type="arabicParenR"/>
            </a:pPr>
            <a:r>
              <a:rPr lang="it-IT" sz="3700">
                <a:latin typeface="Calibri"/>
                <a:ea typeface="Calibri"/>
                <a:cs typeface="Calibri"/>
                <a:sym typeface="Calibri"/>
              </a:rPr>
              <a:t>ALTRO</a:t>
            </a:r>
            <a:endParaRPr sz="3700">
              <a:latin typeface="Calibri"/>
              <a:ea typeface="Calibri"/>
              <a:cs typeface="Calibri"/>
              <a:sym typeface="Calibri"/>
            </a:endParaRPr>
          </a:p>
        </p:txBody>
      </p:sp>
      <p:pic>
        <p:nvPicPr>
          <p:cNvPr id="219" name="Google Shape;219;g100fd184670_0_137"/>
          <p:cNvPicPr preferRelativeResize="0"/>
          <p:nvPr/>
        </p:nvPicPr>
        <p:blipFill rotWithShape="1">
          <a:blip r:embed="rId3">
            <a:alphaModFix/>
          </a:blip>
          <a:srcRect b="24681" l="0" r="51138" t="0"/>
          <a:stretch/>
        </p:blipFill>
        <p:spPr>
          <a:xfrm>
            <a:off x="457022" y="848275"/>
            <a:ext cx="1631900" cy="1210000"/>
          </a:xfrm>
          <a:prstGeom prst="rect">
            <a:avLst/>
          </a:prstGeom>
          <a:noFill/>
          <a:ln>
            <a:noFill/>
          </a:ln>
        </p:spPr>
      </p:pic>
      <p:pic>
        <p:nvPicPr>
          <p:cNvPr id="220" name="Google Shape;220;g100fd184670_0_137"/>
          <p:cNvPicPr preferRelativeResize="0"/>
          <p:nvPr/>
        </p:nvPicPr>
        <p:blipFill>
          <a:blip r:embed="rId4">
            <a:alphaModFix/>
          </a:blip>
          <a:stretch>
            <a:fillRect/>
          </a:stretch>
        </p:blipFill>
        <p:spPr>
          <a:xfrm>
            <a:off x="152400" y="2465100"/>
            <a:ext cx="8839204" cy="4199485"/>
          </a:xfrm>
          <a:prstGeom prst="rect">
            <a:avLst/>
          </a:prstGeom>
          <a:noFill/>
          <a:ln>
            <a:noFill/>
          </a:ln>
        </p:spPr>
      </p:pic>
      <p:pic>
        <p:nvPicPr>
          <p:cNvPr id="221" name="Google Shape;221;g100fd184670_0_137"/>
          <p:cNvPicPr preferRelativeResize="0"/>
          <p:nvPr/>
        </p:nvPicPr>
        <p:blipFill>
          <a:blip r:embed="rId5">
            <a:alphaModFix/>
          </a:blip>
          <a:stretch>
            <a:fillRect/>
          </a:stretch>
        </p:blipFill>
        <p:spPr>
          <a:xfrm>
            <a:off x="6773000" y="984450"/>
            <a:ext cx="1984672" cy="937650"/>
          </a:xfrm>
          <a:prstGeom prst="rect">
            <a:avLst/>
          </a:prstGeom>
          <a:noFill/>
          <a:ln>
            <a:noFill/>
          </a:ln>
        </p:spPr>
      </p:pic>
      <p:pic>
        <p:nvPicPr>
          <p:cNvPr id="222" name="Google Shape;222;g100fd184670_0_137"/>
          <p:cNvPicPr preferRelativeResize="0"/>
          <p:nvPr/>
        </p:nvPicPr>
        <p:blipFill>
          <a:blip r:embed="rId6">
            <a:alphaModFix/>
          </a:blip>
          <a:stretch>
            <a:fillRect/>
          </a:stretch>
        </p:blipFill>
        <p:spPr>
          <a:xfrm>
            <a:off x="4994225" y="984450"/>
            <a:ext cx="1778777" cy="9376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52940"/>
          </a:schemeClr>
        </a:solidFill>
      </p:bgPr>
    </p:bg>
    <p:spTree>
      <p:nvGrpSpPr>
        <p:cNvPr id="226" name="Shape 226"/>
        <p:cNvGrpSpPr/>
        <p:nvPr/>
      </p:nvGrpSpPr>
      <p:grpSpPr>
        <a:xfrm>
          <a:off x="0" y="0"/>
          <a:ext cx="0" cy="0"/>
          <a:chOff x="0" y="0"/>
          <a:chExt cx="0" cy="0"/>
        </a:xfrm>
      </p:grpSpPr>
      <p:pic>
        <p:nvPicPr>
          <p:cNvPr id="227" name="Google Shape;227;g100fd184670_0_140"/>
          <p:cNvPicPr preferRelativeResize="0"/>
          <p:nvPr/>
        </p:nvPicPr>
        <p:blipFill rotWithShape="1">
          <a:blip r:embed="rId3">
            <a:alphaModFix/>
          </a:blip>
          <a:srcRect b="12118" l="0" r="0" t="0"/>
          <a:stretch/>
        </p:blipFill>
        <p:spPr>
          <a:xfrm>
            <a:off x="1142100" y="1023125"/>
            <a:ext cx="6596100" cy="3120600"/>
          </a:xfrm>
          <a:prstGeom prst="rect">
            <a:avLst/>
          </a:prstGeom>
          <a:noFill/>
          <a:ln>
            <a:noFill/>
          </a:ln>
        </p:spPr>
      </p:pic>
      <p:pic>
        <p:nvPicPr>
          <p:cNvPr id="228" name="Google Shape;228;g100fd184670_0_140"/>
          <p:cNvPicPr preferRelativeResize="0"/>
          <p:nvPr/>
        </p:nvPicPr>
        <p:blipFill rotWithShape="1">
          <a:blip r:embed="rId4">
            <a:alphaModFix/>
          </a:blip>
          <a:srcRect b="9189" l="0" r="0" t="0"/>
          <a:stretch/>
        </p:blipFill>
        <p:spPr>
          <a:xfrm>
            <a:off x="1069800" y="4196775"/>
            <a:ext cx="6760500" cy="2661300"/>
          </a:xfrm>
          <a:prstGeom prst="rect">
            <a:avLst/>
          </a:prstGeom>
          <a:noFill/>
          <a:ln>
            <a:noFill/>
          </a:ln>
        </p:spPr>
      </p:pic>
      <p:pic>
        <p:nvPicPr>
          <p:cNvPr id="229" name="Google Shape;229;g100fd184670_0_140"/>
          <p:cNvPicPr preferRelativeResize="0"/>
          <p:nvPr/>
        </p:nvPicPr>
        <p:blipFill rotWithShape="1">
          <a:blip r:embed="rId5">
            <a:alphaModFix/>
          </a:blip>
          <a:srcRect b="0" l="0" r="0" t="0"/>
          <a:stretch/>
        </p:blipFill>
        <p:spPr>
          <a:xfrm>
            <a:off x="3376487" y="0"/>
            <a:ext cx="2127326" cy="10231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52941"/>
          </a:schemeClr>
        </a:solidFill>
      </p:bgPr>
    </p:bg>
    <p:spTree>
      <p:nvGrpSpPr>
        <p:cNvPr id="96" name="Shape 96"/>
        <p:cNvGrpSpPr/>
        <p:nvPr/>
      </p:nvGrpSpPr>
      <p:grpSpPr>
        <a:xfrm>
          <a:off x="0" y="0"/>
          <a:ext cx="0" cy="0"/>
          <a:chOff x="0" y="0"/>
          <a:chExt cx="0" cy="0"/>
        </a:xfrm>
      </p:grpSpPr>
      <p:sp>
        <p:nvSpPr>
          <p:cNvPr id="97" name="Google Shape;97;p2"/>
          <p:cNvSpPr/>
          <p:nvPr/>
        </p:nvSpPr>
        <p:spPr>
          <a:xfrm>
            <a:off x="251520" y="1196752"/>
            <a:ext cx="8619548" cy="50783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i="1" sz="1800">
              <a:solidFill>
                <a:schemeClr val="dk1"/>
              </a:solidFill>
              <a:latin typeface="Calibri"/>
              <a:ea typeface="Calibri"/>
              <a:cs typeface="Calibri"/>
              <a:sym typeface="Calibri"/>
            </a:endParaRPr>
          </a:p>
          <a:p>
            <a:pPr indent="0" lvl="0" marL="0" marR="0" rtl="0" algn="l">
              <a:spcBef>
                <a:spcPts val="0"/>
              </a:spcBef>
              <a:spcAft>
                <a:spcPts val="0"/>
              </a:spcAft>
              <a:buNone/>
            </a:pPr>
            <a:r>
              <a:rPr b="1" i="1" lang="it-IT" sz="1800">
                <a:solidFill>
                  <a:schemeClr val="dk1"/>
                </a:solidFill>
                <a:latin typeface="Calibri"/>
                <a:ea typeface="Calibri"/>
                <a:cs typeface="Calibri"/>
                <a:sym typeface="Calibri"/>
              </a:rPr>
              <a:t>Il sottoscritto  V. EMANUELE..</a:t>
            </a:r>
            <a:endParaRPr/>
          </a:p>
          <a:p>
            <a:pPr indent="0" lvl="0" marL="0" marR="0" rtl="0" algn="l">
              <a:spcBef>
                <a:spcPts val="0"/>
              </a:spcBef>
              <a:spcAft>
                <a:spcPts val="0"/>
              </a:spcAft>
              <a:buNone/>
            </a:pPr>
            <a:r>
              <a:t/>
            </a:r>
            <a:endParaRPr b="1" i="1" sz="1800">
              <a:solidFill>
                <a:schemeClr val="dk1"/>
              </a:solidFill>
              <a:latin typeface="Calibri"/>
              <a:ea typeface="Calibri"/>
              <a:cs typeface="Calibri"/>
              <a:sym typeface="Calibri"/>
            </a:endParaRPr>
          </a:p>
          <a:p>
            <a:pPr indent="0" lvl="0" marL="0" marR="0" rtl="0" algn="l">
              <a:spcBef>
                <a:spcPts val="0"/>
              </a:spcBef>
              <a:spcAft>
                <a:spcPts val="0"/>
              </a:spcAft>
              <a:buNone/>
            </a:pPr>
            <a:r>
              <a:rPr i="1" lang="it-IT" sz="1800">
                <a:solidFill>
                  <a:schemeClr val="dk1"/>
                </a:solidFill>
                <a:latin typeface="Calibri"/>
                <a:ea typeface="Calibri"/>
                <a:cs typeface="Calibri"/>
                <a:sym typeface="Calibri"/>
              </a:rPr>
              <a:t>ai sensi dell’art. 3.3 sul Conflitto di Interessi, pag. 17 del Reg. Applicativo dell’Accordo </a:t>
            </a:r>
            <a:endParaRPr/>
          </a:p>
          <a:p>
            <a:pPr indent="0" lvl="0" marL="0" marR="0" rtl="0" algn="l">
              <a:spcBef>
                <a:spcPts val="0"/>
              </a:spcBef>
              <a:spcAft>
                <a:spcPts val="0"/>
              </a:spcAft>
              <a:buNone/>
            </a:pPr>
            <a:r>
              <a:rPr i="1" lang="it-IT" sz="1800">
                <a:solidFill>
                  <a:schemeClr val="dk1"/>
                </a:solidFill>
                <a:latin typeface="Calibri"/>
                <a:ea typeface="Calibri"/>
                <a:cs typeface="Calibri"/>
                <a:sym typeface="Calibri"/>
              </a:rPr>
              <a:t>Stato-Regione del 5 novembre 2009, </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it-IT" sz="1800">
                <a:solidFill>
                  <a:schemeClr val="dk1"/>
                </a:solidFill>
                <a:latin typeface="Calibri"/>
                <a:ea typeface="Calibri"/>
                <a:cs typeface="Calibri"/>
                <a:sym typeface="Calibri"/>
              </a:rPr>
              <a:t>                                  dichiara</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it-IT" sz="1800">
                <a:solidFill>
                  <a:schemeClr val="dk1"/>
                </a:solidFill>
                <a:latin typeface="Calibri"/>
                <a:ea typeface="Calibri"/>
                <a:cs typeface="Calibri"/>
                <a:sym typeface="Calibri"/>
              </a:rPr>
              <a:t>  </a:t>
            </a:r>
            <a:r>
              <a:rPr i="1" lang="it-IT" sz="1800">
                <a:solidFill>
                  <a:schemeClr val="dk1"/>
                </a:solidFill>
                <a:latin typeface="Calibri"/>
                <a:ea typeface="Calibri"/>
                <a:cs typeface="Calibri"/>
                <a:sym typeface="Calibri"/>
              </a:rPr>
              <a:t>  </a:t>
            </a:r>
            <a:r>
              <a:rPr b="1" lang="it-IT" sz="2200">
                <a:solidFill>
                  <a:schemeClr val="dk1"/>
                </a:solidFill>
                <a:latin typeface="Calibri"/>
                <a:ea typeface="Calibri"/>
                <a:cs typeface="Calibri"/>
                <a:sym typeface="Calibri"/>
              </a:rPr>
              <a:t>X</a:t>
            </a:r>
            <a:r>
              <a:rPr i="1" lang="it-IT" sz="1800">
                <a:solidFill>
                  <a:schemeClr val="dk1"/>
                </a:solidFill>
                <a:latin typeface="Calibri"/>
                <a:ea typeface="Calibri"/>
                <a:cs typeface="Calibri"/>
                <a:sym typeface="Calibri"/>
              </a:rPr>
              <a:t>   che negli ultimi due anni NON ha avuto rapporti diretti di finanziamento con soggetti portatori di interessi commerciali in campo sanitario</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i="1" lang="it-IT"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 name="Google Shape;98;p2"/>
          <p:cNvSpPr/>
          <p:nvPr/>
        </p:nvSpPr>
        <p:spPr>
          <a:xfrm>
            <a:off x="467544" y="3447876"/>
            <a:ext cx="237436" cy="288032"/>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52940"/>
          </a:schemeClr>
        </a:solidFill>
      </p:bgPr>
    </p:bg>
    <p:spTree>
      <p:nvGrpSpPr>
        <p:cNvPr id="233" name="Shape 233"/>
        <p:cNvGrpSpPr/>
        <p:nvPr/>
      </p:nvGrpSpPr>
      <p:grpSpPr>
        <a:xfrm>
          <a:off x="0" y="0"/>
          <a:ext cx="0" cy="0"/>
          <a:chOff x="0" y="0"/>
          <a:chExt cx="0" cy="0"/>
        </a:xfrm>
      </p:grpSpPr>
      <p:pic>
        <p:nvPicPr>
          <p:cNvPr id="234" name="Google Shape;234;g100fd184670_0_143"/>
          <p:cNvPicPr preferRelativeResize="0"/>
          <p:nvPr/>
        </p:nvPicPr>
        <p:blipFill rotWithShape="1">
          <a:blip r:embed="rId3">
            <a:alphaModFix/>
          </a:blip>
          <a:srcRect b="12663" l="0" r="0" t="0"/>
          <a:stretch/>
        </p:blipFill>
        <p:spPr>
          <a:xfrm>
            <a:off x="56019" y="2196425"/>
            <a:ext cx="4377600" cy="2710200"/>
          </a:xfrm>
          <a:prstGeom prst="rect">
            <a:avLst/>
          </a:prstGeom>
          <a:noFill/>
          <a:ln>
            <a:noFill/>
          </a:ln>
        </p:spPr>
      </p:pic>
      <p:sp>
        <p:nvSpPr>
          <p:cNvPr id="235" name="Google Shape;235;g100fd184670_0_143"/>
          <p:cNvSpPr txBox="1"/>
          <p:nvPr/>
        </p:nvSpPr>
        <p:spPr>
          <a:xfrm>
            <a:off x="1114652" y="800750"/>
            <a:ext cx="6914700" cy="615300"/>
          </a:xfrm>
          <a:prstGeom prst="rect">
            <a:avLst/>
          </a:prstGeom>
          <a:noFill/>
          <a:ln>
            <a:noFill/>
          </a:ln>
        </p:spPr>
        <p:txBody>
          <a:bodyPr anchorCtr="0" anchor="ctr" bIns="45700" lIns="91425" spcFirstLastPara="1" rIns="91425" wrap="square" tIns="45700">
            <a:normAutofit fontScale="92500"/>
          </a:bodyPr>
          <a:lstStyle/>
          <a:p>
            <a:pPr indent="0" lvl="0" marL="0" rtl="0" algn="l">
              <a:lnSpc>
                <a:spcPct val="90000"/>
              </a:lnSpc>
              <a:spcBef>
                <a:spcPts val="0"/>
              </a:spcBef>
              <a:spcAft>
                <a:spcPts val="0"/>
              </a:spcAft>
              <a:buNone/>
            </a:pPr>
            <a:r>
              <a:rPr b="1" lang="it-IT" sz="3500">
                <a:solidFill>
                  <a:srgbClr val="CC007A"/>
                </a:solidFill>
                <a:latin typeface="Calibri"/>
                <a:ea typeface="Calibri"/>
                <a:cs typeface="Calibri"/>
                <a:sym typeface="Calibri"/>
              </a:rPr>
              <a:t>Risultati a confronto con ENGAGE-AF</a:t>
            </a:r>
            <a:endParaRPr b="1" i="1" sz="3500">
              <a:solidFill>
                <a:srgbClr val="CC007A"/>
              </a:solidFill>
              <a:latin typeface="Calibri"/>
              <a:ea typeface="Calibri"/>
              <a:cs typeface="Calibri"/>
              <a:sym typeface="Calibri"/>
            </a:endParaRPr>
          </a:p>
        </p:txBody>
      </p:sp>
      <p:sp>
        <p:nvSpPr>
          <p:cNvPr id="236" name="Google Shape;236;g100fd184670_0_143"/>
          <p:cNvSpPr txBox="1"/>
          <p:nvPr/>
        </p:nvSpPr>
        <p:spPr>
          <a:xfrm>
            <a:off x="3192525" y="131150"/>
            <a:ext cx="2929800" cy="669600"/>
          </a:xfrm>
          <a:prstGeom prst="rect">
            <a:avLst/>
          </a:prstGeom>
          <a:noFill/>
          <a:ln>
            <a:noFill/>
          </a:ln>
        </p:spPr>
        <p:txBody>
          <a:bodyPr anchorCtr="0" anchor="ctr" bIns="91425" lIns="91425" spcFirstLastPara="1" rIns="91425" wrap="square" tIns="91425">
            <a:spAutoFit/>
          </a:bodyPr>
          <a:lstStyle/>
          <a:p>
            <a:pPr indent="0" lvl="0" marL="0" rtl="0" algn="l">
              <a:lnSpc>
                <a:spcPct val="90000"/>
              </a:lnSpc>
              <a:spcBef>
                <a:spcPts val="0"/>
              </a:spcBef>
              <a:spcAft>
                <a:spcPts val="0"/>
              </a:spcAft>
              <a:buClr>
                <a:schemeClr val="dk1"/>
              </a:buClr>
              <a:buSzPts val="1100"/>
              <a:buFont typeface="Arial"/>
              <a:buNone/>
            </a:pPr>
            <a:r>
              <a:rPr b="1" lang="it-IT" sz="3500">
                <a:solidFill>
                  <a:srgbClr val="009BC1"/>
                </a:solidFill>
                <a:latin typeface="Calibri"/>
                <a:ea typeface="Calibri"/>
                <a:cs typeface="Calibri"/>
                <a:sym typeface="Calibri"/>
              </a:rPr>
              <a:t>ETNA-AF Italia </a:t>
            </a:r>
            <a:endParaRPr>
              <a:latin typeface="Calibri"/>
              <a:ea typeface="Calibri"/>
              <a:cs typeface="Calibri"/>
              <a:sym typeface="Calibri"/>
            </a:endParaRPr>
          </a:p>
        </p:txBody>
      </p:sp>
      <p:sp>
        <p:nvSpPr>
          <p:cNvPr id="237" name="Google Shape;237;g100fd184670_0_143"/>
          <p:cNvSpPr txBox="1"/>
          <p:nvPr/>
        </p:nvSpPr>
        <p:spPr>
          <a:xfrm>
            <a:off x="2196225" y="6568512"/>
            <a:ext cx="4780500" cy="246300"/>
          </a:xfrm>
          <a:prstGeom prst="rect">
            <a:avLst/>
          </a:prstGeom>
          <a:noFill/>
          <a:ln>
            <a:noFill/>
          </a:ln>
        </p:spPr>
        <p:txBody>
          <a:bodyPr anchorCtr="0" anchor="b" bIns="45700" lIns="91425" spcFirstLastPara="1" rIns="91425" wrap="square" tIns="45700">
            <a:spAutoFit/>
          </a:bodyPr>
          <a:lstStyle/>
          <a:p>
            <a:pPr indent="0" lvl="0" marL="0" marR="0" rtl="0" algn="ctr">
              <a:lnSpc>
                <a:spcPct val="100000"/>
              </a:lnSpc>
              <a:spcBef>
                <a:spcPts val="0"/>
              </a:spcBef>
              <a:spcAft>
                <a:spcPts val="0"/>
              </a:spcAft>
              <a:buClr>
                <a:srgbClr val="404140"/>
              </a:buClr>
              <a:buSzPts val="1000"/>
              <a:buFont typeface="Arial"/>
              <a:buNone/>
            </a:pPr>
            <a:r>
              <a:rPr b="0" i="0" lang="it-IT" sz="1000" u="none" cap="none" strike="noStrike">
                <a:solidFill>
                  <a:srgbClr val="404140"/>
                </a:solidFill>
                <a:latin typeface="Arial"/>
                <a:ea typeface="Arial"/>
                <a:cs typeface="Arial"/>
                <a:sym typeface="Arial"/>
              </a:rPr>
              <a:t>Ameri P. et al.  G Ital Cardiol 2020; 21 - doi: 10.1714/3291.31990 </a:t>
            </a:r>
            <a:endParaRPr b="0" i="0" sz="1000" u="none" cap="none" strike="noStrike">
              <a:solidFill>
                <a:srgbClr val="404140"/>
              </a:solidFill>
              <a:latin typeface="Arial"/>
              <a:ea typeface="Arial"/>
              <a:cs typeface="Arial"/>
              <a:sym typeface="Arial"/>
            </a:endParaRPr>
          </a:p>
        </p:txBody>
      </p:sp>
      <p:pic>
        <p:nvPicPr>
          <p:cNvPr id="238" name="Google Shape;238;g100fd184670_0_143"/>
          <p:cNvPicPr preferRelativeResize="0"/>
          <p:nvPr/>
        </p:nvPicPr>
        <p:blipFill rotWithShape="1">
          <a:blip r:embed="rId4">
            <a:alphaModFix/>
          </a:blip>
          <a:srcRect b="0" l="0" r="0" t="0"/>
          <a:stretch/>
        </p:blipFill>
        <p:spPr>
          <a:xfrm>
            <a:off x="4495800" y="2196437"/>
            <a:ext cx="4572000" cy="301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52940"/>
          </a:schemeClr>
        </a:solidFill>
      </p:bgPr>
    </p:bg>
    <p:spTree>
      <p:nvGrpSpPr>
        <p:cNvPr id="242" name="Shape 242"/>
        <p:cNvGrpSpPr/>
        <p:nvPr/>
      </p:nvGrpSpPr>
      <p:grpSpPr>
        <a:xfrm>
          <a:off x="0" y="0"/>
          <a:ext cx="0" cy="0"/>
          <a:chOff x="0" y="0"/>
          <a:chExt cx="0" cy="0"/>
        </a:xfrm>
      </p:grpSpPr>
      <p:pic>
        <p:nvPicPr>
          <p:cNvPr id="243" name="Google Shape;243;g100fd184670_0_179"/>
          <p:cNvPicPr preferRelativeResize="0"/>
          <p:nvPr/>
        </p:nvPicPr>
        <p:blipFill>
          <a:blip r:embed="rId3">
            <a:alphaModFix/>
          </a:blip>
          <a:stretch>
            <a:fillRect/>
          </a:stretch>
        </p:blipFill>
        <p:spPr>
          <a:xfrm>
            <a:off x="152400" y="2787850"/>
            <a:ext cx="8839204" cy="3465762"/>
          </a:xfrm>
          <a:prstGeom prst="rect">
            <a:avLst/>
          </a:prstGeom>
          <a:noFill/>
          <a:ln>
            <a:noFill/>
          </a:ln>
        </p:spPr>
      </p:pic>
      <p:pic>
        <p:nvPicPr>
          <p:cNvPr id="244" name="Google Shape;244;g100fd184670_0_179"/>
          <p:cNvPicPr preferRelativeResize="0"/>
          <p:nvPr/>
        </p:nvPicPr>
        <p:blipFill>
          <a:blip r:embed="rId4">
            <a:alphaModFix/>
          </a:blip>
          <a:stretch>
            <a:fillRect/>
          </a:stretch>
        </p:blipFill>
        <p:spPr>
          <a:xfrm>
            <a:off x="1524000" y="1164275"/>
            <a:ext cx="6096000" cy="14573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52940"/>
          </a:schemeClr>
        </a:solidFill>
      </p:bgPr>
    </p:bg>
    <p:spTree>
      <p:nvGrpSpPr>
        <p:cNvPr id="248" name="Shape 248"/>
        <p:cNvGrpSpPr/>
        <p:nvPr/>
      </p:nvGrpSpPr>
      <p:grpSpPr>
        <a:xfrm>
          <a:off x="0" y="0"/>
          <a:ext cx="0" cy="0"/>
          <a:chOff x="0" y="0"/>
          <a:chExt cx="0" cy="0"/>
        </a:xfrm>
      </p:grpSpPr>
      <p:sp>
        <p:nvSpPr>
          <p:cNvPr id="249" name="Google Shape;249;g100fd184670_0_210"/>
          <p:cNvSpPr txBox="1"/>
          <p:nvPr/>
        </p:nvSpPr>
        <p:spPr>
          <a:xfrm>
            <a:off x="804925" y="1910375"/>
            <a:ext cx="428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50" name="Google Shape;250;g100fd184670_0_210"/>
          <p:cNvSpPr txBox="1"/>
          <p:nvPr/>
        </p:nvSpPr>
        <p:spPr>
          <a:xfrm>
            <a:off x="1148375" y="2082075"/>
            <a:ext cx="565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51" name="Google Shape;251;g100fd184670_0_210"/>
          <p:cNvSpPr txBox="1"/>
          <p:nvPr/>
        </p:nvSpPr>
        <p:spPr>
          <a:xfrm>
            <a:off x="313400" y="2577925"/>
            <a:ext cx="8435700" cy="3916200"/>
          </a:xfrm>
          <a:prstGeom prst="rect">
            <a:avLst/>
          </a:prstGeom>
          <a:noFill/>
          <a:ln>
            <a:noFill/>
          </a:ln>
        </p:spPr>
        <p:txBody>
          <a:bodyPr anchorCtr="0" anchor="t" bIns="91425" lIns="91425" spcFirstLastPara="1" rIns="91425" wrap="square" tIns="91425">
            <a:spAutoFit/>
          </a:bodyPr>
          <a:lstStyle/>
          <a:p>
            <a:pPr indent="0" lvl="0" marL="0" rtl="0" algn="l">
              <a:lnSpc>
                <a:spcPct val="169565"/>
              </a:lnSpc>
              <a:spcBef>
                <a:spcPts val="0"/>
              </a:spcBef>
              <a:spcAft>
                <a:spcPts val="0"/>
              </a:spcAft>
              <a:buNone/>
            </a:pPr>
            <a:r>
              <a:rPr b="1" lang="it-IT" sz="1550">
                <a:solidFill>
                  <a:srgbClr val="222222"/>
                </a:solidFill>
                <a:highlight>
                  <a:srgbClr val="FFFFFF"/>
                </a:highlight>
                <a:latin typeface="Verdana"/>
                <a:ea typeface="Verdana"/>
                <a:cs typeface="Verdana"/>
                <a:sym typeface="Verdana"/>
              </a:rPr>
              <a:t>Nel registro GARFIELD-AF sono stati riscontrati tassi elevati di comorbidità, inclusi:</a:t>
            </a:r>
            <a:endParaRPr b="1" sz="1550">
              <a:solidFill>
                <a:srgbClr val="222222"/>
              </a:solidFill>
              <a:highlight>
                <a:srgbClr val="FFFFFF"/>
              </a:highlight>
              <a:latin typeface="Verdana"/>
              <a:ea typeface="Verdana"/>
              <a:cs typeface="Verdana"/>
              <a:sym typeface="Verdana"/>
            </a:endParaRPr>
          </a:p>
          <a:p>
            <a:pPr indent="-327025" lvl="0" marL="660400" rtl="0" algn="l">
              <a:lnSpc>
                <a:spcPct val="169565"/>
              </a:lnSpc>
              <a:spcBef>
                <a:spcPts val="2000"/>
              </a:spcBef>
              <a:spcAft>
                <a:spcPts val="0"/>
              </a:spcAft>
              <a:buClr>
                <a:srgbClr val="222222"/>
              </a:buClr>
              <a:buSzPts val="1550"/>
              <a:buFont typeface="Verdana"/>
              <a:buChar char="●"/>
            </a:pPr>
            <a:r>
              <a:rPr b="1" lang="it-IT" sz="1550">
                <a:solidFill>
                  <a:srgbClr val="222222"/>
                </a:solidFill>
                <a:highlight>
                  <a:srgbClr val="FFFFFF"/>
                </a:highlight>
                <a:latin typeface="Verdana"/>
                <a:ea typeface="Verdana"/>
                <a:cs typeface="Verdana"/>
                <a:sym typeface="Verdana"/>
              </a:rPr>
              <a:t>insufficienza cardiaca congestizia (ICC) 20,6%;</a:t>
            </a:r>
            <a:endParaRPr b="1" sz="1550">
              <a:solidFill>
                <a:srgbClr val="222222"/>
              </a:solidFill>
              <a:highlight>
                <a:srgbClr val="FFFFFF"/>
              </a:highlight>
              <a:latin typeface="Verdana"/>
              <a:ea typeface="Verdana"/>
              <a:cs typeface="Verdana"/>
              <a:sym typeface="Verdana"/>
            </a:endParaRPr>
          </a:p>
          <a:p>
            <a:pPr indent="-327025" lvl="0" marL="660400" rtl="0" algn="l">
              <a:lnSpc>
                <a:spcPct val="169565"/>
              </a:lnSpc>
              <a:spcBef>
                <a:spcPts val="0"/>
              </a:spcBef>
              <a:spcAft>
                <a:spcPts val="0"/>
              </a:spcAft>
              <a:buClr>
                <a:srgbClr val="222222"/>
              </a:buClr>
              <a:buSzPts val="1550"/>
              <a:buFont typeface="Verdana"/>
              <a:buChar char="●"/>
            </a:pPr>
            <a:r>
              <a:rPr b="1" lang="it-IT" sz="1550">
                <a:solidFill>
                  <a:srgbClr val="222222"/>
                </a:solidFill>
                <a:highlight>
                  <a:srgbClr val="FFFFFF"/>
                </a:highlight>
                <a:latin typeface="Verdana"/>
                <a:ea typeface="Verdana"/>
                <a:cs typeface="Verdana"/>
                <a:sym typeface="Verdana"/>
              </a:rPr>
              <a:t>coronaropatie pregresse 19,9%;</a:t>
            </a:r>
            <a:endParaRPr b="1" sz="1550">
              <a:solidFill>
                <a:srgbClr val="222222"/>
              </a:solidFill>
              <a:highlight>
                <a:srgbClr val="FFFFFF"/>
              </a:highlight>
              <a:latin typeface="Verdana"/>
              <a:ea typeface="Verdana"/>
              <a:cs typeface="Verdana"/>
              <a:sym typeface="Verdana"/>
            </a:endParaRPr>
          </a:p>
          <a:p>
            <a:pPr indent="-327025" lvl="0" marL="660400" rtl="0" algn="l">
              <a:lnSpc>
                <a:spcPct val="169565"/>
              </a:lnSpc>
              <a:spcBef>
                <a:spcPts val="0"/>
              </a:spcBef>
              <a:spcAft>
                <a:spcPts val="0"/>
              </a:spcAft>
              <a:buClr>
                <a:srgbClr val="222222"/>
              </a:buClr>
              <a:buSzPts val="1550"/>
              <a:buFont typeface="Verdana"/>
              <a:buChar char="●"/>
            </a:pPr>
            <a:r>
              <a:rPr b="1" lang="it-IT" sz="1550">
                <a:solidFill>
                  <a:srgbClr val="222222"/>
                </a:solidFill>
                <a:highlight>
                  <a:srgbClr val="FFFFFF"/>
                </a:highlight>
                <a:latin typeface="Verdana"/>
                <a:ea typeface="Verdana"/>
                <a:cs typeface="Verdana"/>
                <a:sym typeface="Verdana"/>
              </a:rPr>
              <a:t>episodi passati di sindrome coronarica acuta (SCA) 9,4%</a:t>
            </a:r>
            <a:endParaRPr b="1" sz="1550">
              <a:solidFill>
                <a:srgbClr val="222222"/>
              </a:solidFill>
              <a:highlight>
                <a:srgbClr val="FFFFFF"/>
              </a:highlight>
              <a:latin typeface="Verdana"/>
              <a:ea typeface="Verdana"/>
              <a:cs typeface="Verdana"/>
              <a:sym typeface="Verdana"/>
            </a:endParaRPr>
          </a:p>
          <a:p>
            <a:pPr indent="-327025" lvl="0" marL="660400" rtl="0" algn="l">
              <a:lnSpc>
                <a:spcPct val="169565"/>
              </a:lnSpc>
              <a:spcBef>
                <a:spcPts val="0"/>
              </a:spcBef>
              <a:spcAft>
                <a:spcPts val="0"/>
              </a:spcAft>
              <a:buClr>
                <a:srgbClr val="222222"/>
              </a:buClr>
              <a:buSzPts val="1550"/>
              <a:buFont typeface="Verdana"/>
              <a:buChar char="●"/>
            </a:pPr>
            <a:r>
              <a:rPr b="1" lang="it-IT" sz="1550">
                <a:solidFill>
                  <a:srgbClr val="222222"/>
                </a:solidFill>
                <a:highlight>
                  <a:srgbClr val="FFFFFF"/>
                </a:highlight>
                <a:latin typeface="Verdana"/>
                <a:ea typeface="Verdana"/>
                <a:cs typeface="Verdana"/>
                <a:sym typeface="Verdana"/>
              </a:rPr>
              <a:t>episodi passati di ipertensione 77,5%;</a:t>
            </a:r>
            <a:endParaRPr b="1" sz="1550">
              <a:solidFill>
                <a:srgbClr val="222222"/>
              </a:solidFill>
              <a:highlight>
                <a:srgbClr val="FFFFFF"/>
              </a:highlight>
              <a:latin typeface="Verdana"/>
              <a:ea typeface="Verdana"/>
              <a:cs typeface="Verdana"/>
              <a:sym typeface="Verdana"/>
            </a:endParaRPr>
          </a:p>
          <a:p>
            <a:pPr indent="-327025" lvl="0" marL="660400" rtl="0" algn="l">
              <a:lnSpc>
                <a:spcPct val="169565"/>
              </a:lnSpc>
              <a:spcBef>
                <a:spcPts val="0"/>
              </a:spcBef>
              <a:spcAft>
                <a:spcPts val="0"/>
              </a:spcAft>
              <a:buClr>
                <a:srgbClr val="222222"/>
              </a:buClr>
              <a:buSzPts val="1550"/>
              <a:buFont typeface="Verdana"/>
              <a:buChar char="●"/>
            </a:pPr>
            <a:r>
              <a:rPr b="1" lang="it-IT" sz="1550">
                <a:solidFill>
                  <a:srgbClr val="222222"/>
                </a:solidFill>
                <a:highlight>
                  <a:srgbClr val="FFFFFF"/>
                </a:highlight>
                <a:latin typeface="Verdana"/>
                <a:ea typeface="Verdana"/>
                <a:cs typeface="Verdana"/>
                <a:sym typeface="Verdana"/>
              </a:rPr>
              <a:t>sovrappeso/obesità 71,0%;</a:t>
            </a:r>
            <a:endParaRPr b="1" sz="1550">
              <a:solidFill>
                <a:srgbClr val="222222"/>
              </a:solidFill>
              <a:highlight>
                <a:srgbClr val="FFFFFF"/>
              </a:highlight>
              <a:latin typeface="Verdana"/>
              <a:ea typeface="Verdana"/>
              <a:cs typeface="Verdana"/>
              <a:sym typeface="Verdana"/>
            </a:endParaRPr>
          </a:p>
          <a:p>
            <a:pPr indent="-327025" lvl="0" marL="660400" rtl="0" algn="l">
              <a:lnSpc>
                <a:spcPct val="169565"/>
              </a:lnSpc>
              <a:spcBef>
                <a:spcPts val="0"/>
              </a:spcBef>
              <a:spcAft>
                <a:spcPts val="0"/>
              </a:spcAft>
              <a:buClr>
                <a:srgbClr val="222222"/>
              </a:buClr>
              <a:buSzPts val="1550"/>
              <a:buFont typeface="Verdana"/>
              <a:buChar char="●"/>
            </a:pPr>
            <a:r>
              <a:rPr b="1" lang="it-IT" sz="1550">
                <a:solidFill>
                  <a:srgbClr val="222222"/>
                </a:solidFill>
                <a:highlight>
                  <a:srgbClr val="FFFFFF"/>
                </a:highlight>
                <a:latin typeface="Verdana"/>
                <a:ea typeface="Verdana"/>
                <a:cs typeface="Verdana"/>
                <a:sym typeface="Verdana"/>
              </a:rPr>
              <a:t>diabete mellito 21,7%,</a:t>
            </a:r>
            <a:endParaRPr b="1" sz="1550">
              <a:solidFill>
                <a:srgbClr val="222222"/>
              </a:solidFill>
              <a:highlight>
                <a:srgbClr val="FFFFFF"/>
              </a:highlight>
              <a:latin typeface="Verdana"/>
              <a:ea typeface="Verdana"/>
              <a:cs typeface="Verdana"/>
              <a:sym typeface="Verdana"/>
            </a:endParaRPr>
          </a:p>
          <a:p>
            <a:pPr indent="-327025" lvl="0" marL="660400" rtl="0" algn="l">
              <a:lnSpc>
                <a:spcPct val="169565"/>
              </a:lnSpc>
              <a:spcBef>
                <a:spcPts val="0"/>
              </a:spcBef>
              <a:spcAft>
                <a:spcPts val="0"/>
              </a:spcAft>
              <a:buClr>
                <a:srgbClr val="222222"/>
              </a:buClr>
              <a:buSzPts val="1550"/>
              <a:buFont typeface="Verdana"/>
              <a:buChar char="●"/>
            </a:pPr>
            <a:r>
              <a:rPr b="1" lang="it-IT" sz="1550">
                <a:solidFill>
                  <a:srgbClr val="222222"/>
                </a:solidFill>
                <a:highlight>
                  <a:srgbClr val="FFFFFF"/>
                </a:highlight>
                <a:latin typeface="Verdana"/>
                <a:ea typeface="Verdana"/>
                <a:cs typeface="Verdana"/>
                <a:sym typeface="Verdana"/>
              </a:rPr>
              <a:t>malattie renali croniche moderate-gravi (MRC) 10,4%.</a:t>
            </a:r>
            <a:endParaRPr b="1" sz="1950">
              <a:latin typeface="Calibri"/>
              <a:ea typeface="Calibri"/>
              <a:cs typeface="Calibri"/>
              <a:sym typeface="Calibri"/>
            </a:endParaRPr>
          </a:p>
        </p:txBody>
      </p:sp>
      <p:pic>
        <p:nvPicPr>
          <p:cNvPr id="252" name="Google Shape;252;g100fd184670_0_210"/>
          <p:cNvPicPr preferRelativeResize="0"/>
          <p:nvPr/>
        </p:nvPicPr>
        <p:blipFill>
          <a:blip r:embed="rId3">
            <a:alphaModFix/>
          </a:blip>
          <a:stretch>
            <a:fillRect/>
          </a:stretch>
        </p:blipFill>
        <p:spPr>
          <a:xfrm>
            <a:off x="1764400" y="854250"/>
            <a:ext cx="6096000" cy="1457325"/>
          </a:xfrm>
          <a:prstGeom prst="rect">
            <a:avLst/>
          </a:prstGeom>
          <a:noFill/>
          <a:ln>
            <a:noFill/>
          </a:ln>
        </p:spPr>
      </p:pic>
      <p:sp>
        <p:nvSpPr>
          <p:cNvPr id="253" name="Google Shape;253;g100fd184670_0_210"/>
          <p:cNvSpPr txBox="1"/>
          <p:nvPr/>
        </p:nvSpPr>
        <p:spPr>
          <a:xfrm>
            <a:off x="7373100" y="6026700"/>
            <a:ext cx="17709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IT">
                <a:latin typeface="Calibri"/>
                <a:ea typeface="Calibri"/>
                <a:cs typeface="Calibri"/>
                <a:sym typeface="Calibri"/>
              </a:rPr>
              <a:t>G ITAL CARDIOL    |   VOL 17    |   SUPPL 3 AL N 12 2016</a:t>
            </a:r>
            <a:endParaRPr b="1">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52940"/>
          </a:schemeClr>
        </a:solidFill>
      </p:bgPr>
    </p:bg>
    <p:spTree>
      <p:nvGrpSpPr>
        <p:cNvPr id="257" name="Shape 257"/>
        <p:cNvGrpSpPr/>
        <p:nvPr/>
      </p:nvGrpSpPr>
      <p:grpSpPr>
        <a:xfrm>
          <a:off x="0" y="0"/>
          <a:ext cx="0" cy="0"/>
          <a:chOff x="0" y="0"/>
          <a:chExt cx="0" cy="0"/>
        </a:xfrm>
      </p:grpSpPr>
      <p:pic>
        <p:nvPicPr>
          <p:cNvPr id="258" name="Google Shape;258;g100fd184670_0_146"/>
          <p:cNvPicPr preferRelativeResize="0"/>
          <p:nvPr/>
        </p:nvPicPr>
        <p:blipFill>
          <a:blip r:embed="rId3">
            <a:alphaModFix/>
          </a:blip>
          <a:stretch>
            <a:fillRect/>
          </a:stretch>
        </p:blipFill>
        <p:spPr>
          <a:xfrm>
            <a:off x="0" y="1886838"/>
            <a:ext cx="9144001" cy="3749120"/>
          </a:xfrm>
          <a:prstGeom prst="rect">
            <a:avLst/>
          </a:prstGeom>
          <a:noFill/>
          <a:ln>
            <a:noFill/>
          </a:ln>
        </p:spPr>
      </p:pic>
      <p:pic>
        <p:nvPicPr>
          <p:cNvPr id="259" name="Google Shape;259;g100fd184670_0_146"/>
          <p:cNvPicPr preferRelativeResize="0"/>
          <p:nvPr/>
        </p:nvPicPr>
        <p:blipFill>
          <a:blip r:embed="rId4">
            <a:alphaModFix/>
          </a:blip>
          <a:stretch>
            <a:fillRect/>
          </a:stretch>
        </p:blipFill>
        <p:spPr>
          <a:xfrm>
            <a:off x="2643348" y="144525"/>
            <a:ext cx="3556001" cy="1524000"/>
          </a:xfrm>
          <a:prstGeom prst="rect">
            <a:avLst/>
          </a:prstGeom>
          <a:noFill/>
          <a:ln>
            <a:noFill/>
          </a:ln>
        </p:spPr>
      </p:pic>
      <p:pic>
        <p:nvPicPr>
          <p:cNvPr id="260" name="Google Shape;260;g100fd184670_0_146"/>
          <p:cNvPicPr preferRelativeResize="0"/>
          <p:nvPr/>
        </p:nvPicPr>
        <p:blipFill>
          <a:blip r:embed="rId5">
            <a:alphaModFix/>
          </a:blip>
          <a:stretch>
            <a:fillRect/>
          </a:stretch>
        </p:blipFill>
        <p:spPr>
          <a:xfrm>
            <a:off x="6383518" y="867100"/>
            <a:ext cx="2544382" cy="801425"/>
          </a:xfrm>
          <a:prstGeom prst="rect">
            <a:avLst/>
          </a:prstGeom>
          <a:noFill/>
          <a:ln>
            <a:noFill/>
          </a:ln>
        </p:spPr>
      </p:pic>
      <p:pic>
        <p:nvPicPr>
          <p:cNvPr id="261" name="Google Shape;261;g100fd184670_0_146"/>
          <p:cNvPicPr preferRelativeResize="0"/>
          <p:nvPr/>
        </p:nvPicPr>
        <p:blipFill>
          <a:blip r:embed="rId6">
            <a:alphaModFix/>
          </a:blip>
          <a:stretch>
            <a:fillRect/>
          </a:stretch>
        </p:blipFill>
        <p:spPr>
          <a:xfrm>
            <a:off x="809300" y="5854275"/>
            <a:ext cx="6278049" cy="517625"/>
          </a:xfrm>
          <a:prstGeom prst="rect">
            <a:avLst/>
          </a:prstGeom>
          <a:noFill/>
          <a:ln>
            <a:noFill/>
          </a:ln>
        </p:spPr>
      </p:pic>
      <p:pic>
        <p:nvPicPr>
          <p:cNvPr id="262" name="Google Shape;262;g100fd184670_0_146"/>
          <p:cNvPicPr preferRelativeResize="0"/>
          <p:nvPr/>
        </p:nvPicPr>
        <p:blipFill>
          <a:blip r:embed="rId7">
            <a:alphaModFix/>
          </a:blip>
          <a:stretch>
            <a:fillRect/>
          </a:stretch>
        </p:blipFill>
        <p:spPr>
          <a:xfrm>
            <a:off x="-76200" y="943300"/>
            <a:ext cx="2643350" cy="631937"/>
          </a:xfrm>
          <a:prstGeom prst="rect">
            <a:avLst/>
          </a:prstGeom>
          <a:noFill/>
          <a:ln>
            <a:noFill/>
          </a:ln>
        </p:spPr>
      </p:pic>
      <p:pic>
        <p:nvPicPr>
          <p:cNvPr id="263" name="Google Shape;263;g100fd184670_0_146"/>
          <p:cNvPicPr preferRelativeResize="0"/>
          <p:nvPr/>
        </p:nvPicPr>
        <p:blipFill>
          <a:blip r:embed="rId8">
            <a:alphaModFix/>
          </a:blip>
          <a:stretch>
            <a:fillRect/>
          </a:stretch>
        </p:blipFill>
        <p:spPr>
          <a:xfrm>
            <a:off x="7344100" y="5204024"/>
            <a:ext cx="1799901" cy="16710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52940"/>
          </a:schemeClr>
        </a:solidFill>
      </p:bgPr>
    </p:bg>
    <p:spTree>
      <p:nvGrpSpPr>
        <p:cNvPr id="267" name="Shape 267"/>
        <p:cNvGrpSpPr/>
        <p:nvPr/>
      </p:nvGrpSpPr>
      <p:grpSpPr>
        <a:xfrm>
          <a:off x="0" y="0"/>
          <a:ext cx="0" cy="0"/>
          <a:chOff x="0" y="0"/>
          <a:chExt cx="0" cy="0"/>
        </a:xfrm>
      </p:grpSpPr>
      <p:pic>
        <p:nvPicPr>
          <p:cNvPr id="268" name="Google Shape;268;g100fd184670_0_170"/>
          <p:cNvPicPr preferRelativeResize="0"/>
          <p:nvPr/>
        </p:nvPicPr>
        <p:blipFill>
          <a:blip r:embed="rId3">
            <a:alphaModFix/>
          </a:blip>
          <a:stretch>
            <a:fillRect/>
          </a:stretch>
        </p:blipFill>
        <p:spPr>
          <a:xfrm>
            <a:off x="0" y="0"/>
            <a:ext cx="8933802" cy="6857999"/>
          </a:xfrm>
          <a:prstGeom prst="rect">
            <a:avLst/>
          </a:prstGeom>
          <a:noFill/>
          <a:ln>
            <a:noFill/>
          </a:ln>
        </p:spPr>
      </p:pic>
      <p:pic>
        <p:nvPicPr>
          <p:cNvPr id="269" name="Google Shape;269;g100fd184670_0_170"/>
          <p:cNvPicPr preferRelativeResize="0"/>
          <p:nvPr/>
        </p:nvPicPr>
        <p:blipFill>
          <a:blip r:embed="rId4">
            <a:alphaModFix/>
          </a:blip>
          <a:stretch>
            <a:fillRect/>
          </a:stretch>
        </p:blipFill>
        <p:spPr>
          <a:xfrm>
            <a:off x="4127950" y="102475"/>
            <a:ext cx="2643350" cy="631937"/>
          </a:xfrm>
          <a:prstGeom prst="rect">
            <a:avLst/>
          </a:prstGeom>
          <a:noFill/>
          <a:ln>
            <a:noFill/>
          </a:ln>
        </p:spPr>
      </p:pic>
      <p:pic>
        <p:nvPicPr>
          <p:cNvPr id="270" name="Google Shape;270;g100fd184670_0_170"/>
          <p:cNvPicPr preferRelativeResize="0"/>
          <p:nvPr/>
        </p:nvPicPr>
        <p:blipFill>
          <a:blip r:embed="rId5">
            <a:alphaModFix/>
          </a:blip>
          <a:stretch>
            <a:fillRect/>
          </a:stretch>
        </p:blipFill>
        <p:spPr>
          <a:xfrm>
            <a:off x="1011600" y="798850"/>
            <a:ext cx="6286552" cy="10535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52940"/>
          </a:schemeClr>
        </a:solidFill>
      </p:bgPr>
    </p:bg>
    <p:spTree>
      <p:nvGrpSpPr>
        <p:cNvPr id="274" name="Shape 274"/>
        <p:cNvGrpSpPr/>
        <p:nvPr/>
      </p:nvGrpSpPr>
      <p:grpSpPr>
        <a:xfrm>
          <a:off x="0" y="0"/>
          <a:ext cx="0" cy="0"/>
          <a:chOff x="0" y="0"/>
          <a:chExt cx="0" cy="0"/>
        </a:xfrm>
      </p:grpSpPr>
      <p:sp>
        <p:nvSpPr>
          <p:cNvPr id="275" name="Google Shape;275;g1008f156d4c_0_24"/>
          <p:cNvSpPr txBox="1"/>
          <p:nvPr/>
        </p:nvSpPr>
        <p:spPr>
          <a:xfrm>
            <a:off x="2653850" y="76200"/>
            <a:ext cx="4992300" cy="87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IT" sz="4500">
                <a:latin typeface="Calibri"/>
                <a:ea typeface="Calibri"/>
                <a:cs typeface="Calibri"/>
                <a:sym typeface="Calibri"/>
              </a:rPr>
              <a:t>I DOACs nel RW</a:t>
            </a:r>
            <a:endParaRPr b="1" sz="4500">
              <a:latin typeface="Calibri"/>
              <a:ea typeface="Calibri"/>
              <a:cs typeface="Calibri"/>
              <a:sym typeface="Calibri"/>
            </a:endParaRPr>
          </a:p>
        </p:txBody>
      </p:sp>
      <p:sp>
        <p:nvSpPr>
          <p:cNvPr id="276" name="Google Shape;276;g1008f156d4c_0_24"/>
          <p:cNvSpPr txBox="1"/>
          <p:nvPr/>
        </p:nvSpPr>
        <p:spPr>
          <a:xfrm>
            <a:off x="573825" y="985925"/>
            <a:ext cx="7991700" cy="512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IT" sz="2800">
                <a:latin typeface="Calibri"/>
                <a:ea typeface="Calibri"/>
                <a:cs typeface="Calibri"/>
                <a:sym typeface="Calibri"/>
              </a:rPr>
              <a:t>EFFICACI</a:t>
            </a:r>
            <a:endParaRPr b="1" sz="2800">
              <a:latin typeface="Calibri"/>
              <a:ea typeface="Calibri"/>
              <a:cs typeface="Calibri"/>
              <a:sym typeface="Calibri"/>
            </a:endParaRPr>
          </a:p>
          <a:p>
            <a:pPr indent="0" lvl="0" marL="0" rtl="0" algn="l">
              <a:spcBef>
                <a:spcPts val="0"/>
              </a:spcBef>
              <a:spcAft>
                <a:spcPts val="0"/>
              </a:spcAft>
              <a:buNone/>
            </a:pPr>
            <a:r>
              <a:rPr lang="it-IT" sz="2400">
                <a:latin typeface="Calibri"/>
                <a:ea typeface="Calibri"/>
                <a:cs typeface="Calibri"/>
                <a:sym typeface="Calibri"/>
              </a:rPr>
              <a:t>Negli Studi di registrazione, </a:t>
            </a:r>
            <a:r>
              <a:rPr lang="it-IT" sz="2400">
                <a:latin typeface="Calibri"/>
                <a:ea typeface="Calibri"/>
                <a:cs typeface="Calibri"/>
                <a:sym typeface="Calibri"/>
              </a:rPr>
              <a:t>così</a:t>
            </a:r>
            <a:r>
              <a:rPr lang="it-IT" sz="2400">
                <a:latin typeface="Calibri"/>
                <a:ea typeface="Calibri"/>
                <a:cs typeface="Calibri"/>
                <a:sym typeface="Calibri"/>
              </a:rPr>
              <a:t> come negli studi/registro di vita reale sono tutti efficaci nel prevenire lo stroke</a:t>
            </a:r>
            <a:endParaRPr sz="2400">
              <a:latin typeface="Calibri"/>
              <a:ea typeface="Calibri"/>
              <a:cs typeface="Calibri"/>
              <a:sym typeface="Calibri"/>
            </a:endParaRPr>
          </a:p>
          <a:p>
            <a:pPr indent="0" lvl="0" marL="0" rtl="0" algn="l">
              <a:spcBef>
                <a:spcPts val="0"/>
              </a:spcBef>
              <a:spcAft>
                <a:spcPts val="0"/>
              </a:spcAft>
              <a:buNone/>
            </a:pPr>
            <a:r>
              <a:t/>
            </a:r>
            <a:endParaRPr sz="900">
              <a:latin typeface="Calibri"/>
              <a:ea typeface="Calibri"/>
              <a:cs typeface="Calibri"/>
              <a:sym typeface="Calibri"/>
            </a:endParaRPr>
          </a:p>
          <a:p>
            <a:pPr indent="0" lvl="0" marL="0" rtl="0" algn="l">
              <a:spcBef>
                <a:spcPts val="0"/>
              </a:spcBef>
              <a:spcAft>
                <a:spcPts val="0"/>
              </a:spcAft>
              <a:buNone/>
            </a:pPr>
            <a:r>
              <a:rPr b="1" lang="it-IT" sz="2800">
                <a:latin typeface="Calibri"/>
                <a:ea typeface="Calibri"/>
                <a:cs typeface="Calibri"/>
                <a:sym typeface="Calibri"/>
              </a:rPr>
              <a:t>SICURI</a:t>
            </a:r>
            <a:r>
              <a:rPr lang="it-IT" sz="2400">
                <a:latin typeface="Calibri"/>
                <a:ea typeface="Calibri"/>
                <a:cs typeface="Calibri"/>
                <a:sym typeface="Calibri"/>
              </a:rPr>
              <a:t> </a:t>
            </a:r>
            <a:endParaRPr sz="2400">
              <a:latin typeface="Calibri"/>
              <a:ea typeface="Calibri"/>
              <a:cs typeface="Calibri"/>
              <a:sym typeface="Calibri"/>
            </a:endParaRPr>
          </a:p>
          <a:p>
            <a:pPr indent="0" lvl="0" marL="0" rtl="0" algn="l">
              <a:spcBef>
                <a:spcPts val="0"/>
              </a:spcBef>
              <a:spcAft>
                <a:spcPts val="0"/>
              </a:spcAft>
              <a:buNone/>
            </a:pPr>
            <a:r>
              <a:rPr lang="it-IT" sz="2400">
                <a:latin typeface="Calibri"/>
                <a:ea typeface="Calibri"/>
                <a:cs typeface="Calibri"/>
                <a:sym typeface="Calibri"/>
              </a:rPr>
              <a:t>Minori sanguinamenti maggiori. Minori sanguinamenti intracranici. </a:t>
            </a:r>
            <a:endParaRPr sz="24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b="1" lang="it-IT" sz="2800">
                <a:latin typeface="Calibri"/>
                <a:ea typeface="Calibri"/>
                <a:cs typeface="Calibri"/>
                <a:sym typeface="Calibri"/>
              </a:rPr>
              <a:t>DIFFUSI</a:t>
            </a:r>
            <a:endParaRPr b="1" sz="2800">
              <a:latin typeface="Calibri"/>
              <a:ea typeface="Calibri"/>
              <a:cs typeface="Calibri"/>
              <a:sym typeface="Calibri"/>
            </a:endParaRPr>
          </a:p>
          <a:p>
            <a:pPr indent="0" lvl="0" marL="0" rtl="0" algn="l">
              <a:spcBef>
                <a:spcPts val="0"/>
              </a:spcBef>
              <a:spcAft>
                <a:spcPts val="0"/>
              </a:spcAft>
              <a:buNone/>
            </a:pPr>
            <a:r>
              <a:rPr lang="it-IT" sz="2400">
                <a:latin typeface="Calibri"/>
                <a:ea typeface="Calibri"/>
                <a:cs typeface="Calibri"/>
                <a:sym typeface="Calibri"/>
              </a:rPr>
              <a:t>La Maggiore sicurezza si è tradotta in un più ampio utilizzo: tutti i dati ( in particolare GARFIELD-AF) dimostrano che da quando sono disponibili i NAO è aumentato il numero di pazienti con FA sottoposti ad anticoagulazione dal 57.5% nel biennio 2010-2011 al 71% nel biennio 2014-2015.</a:t>
            </a:r>
            <a:endParaRPr sz="2400">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52940"/>
          </a:schemeClr>
        </a:solidFill>
      </p:bgPr>
    </p:bg>
    <p:spTree>
      <p:nvGrpSpPr>
        <p:cNvPr id="280" name="Shape 280"/>
        <p:cNvGrpSpPr/>
        <p:nvPr/>
      </p:nvGrpSpPr>
      <p:grpSpPr>
        <a:xfrm>
          <a:off x="0" y="0"/>
          <a:ext cx="0" cy="0"/>
          <a:chOff x="0" y="0"/>
          <a:chExt cx="0" cy="0"/>
        </a:xfrm>
      </p:grpSpPr>
      <p:sp>
        <p:nvSpPr>
          <p:cNvPr id="281" name="Google Shape;281;g100fd184670_0_149"/>
          <p:cNvSpPr txBox="1"/>
          <p:nvPr/>
        </p:nvSpPr>
        <p:spPr>
          <a:xfrm>
            <a:off x="1904975" y="1760475"/>
            <a:ext cx="5715000" cy="1416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it-IT" sz="8000">
                <a:latin typeface="Calibri"/>
                <a:ea typeface="Calibri"/>
                <a:cs typeface="Calibri"/>
                <a:sym typeface="Calibri"/>
              </a:rPr>
              <a:t>GRAZIE</a:t>
            </a:r>
            <a:endParaRPr sz="8000">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52940"/>
          </a:schemeClr>
        </a:solidFill>
      </p:bgPr>
    </p:bg>
    <p:spTree>
      <p:nvGrpSpPr>
        <p:cNvPr id="285" name="Shape 285"/>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p3"/>
          <p:cNvPicPr preferRelativeResize="0"/>
          <p:nvPr/>
        </p:nvPicPr>
        <p:blipFill rotWithShape="1">
          <a:blip r:embed="rId3">
            <a:alphaModFix/>
          </a:blip>
          <a:srcRect b="0" l="0" r="0" t="1302"/>
          <a:stretch/>
        </p:blipFill>
        <p:spPr>
          <a:xfrm>
            <a:off x="377900" y="884900"/>
            <a:ext cx="8433750" cy="5973100"/>
          </a:xfrm>
          <a:prstGeom prst="rect">
            <a:avLst/>
          </a:prstGeom>
          <a:noFill/>
          <a:ln>
            <a:noFill/>
          </a:ln>
        </p:spPr>
      </p:pic>
      <p:pic>
        <p:nvPicPr>
          <p:cNvPr id="104" name="Google Shape;104;p3"/>
          <p:cNvPicPr preferRelativeResize="0"/>
          <p:nvPr/>
        </p:nvPicPr>
        <p:blipFill rotWithShape="1">
          <a:blip r:embed="rId4">
            <a:alphaModFix/>
          </a:blip>
          <a:srcRect b="0" l="0" r="0" t="49849"/>
          <a:stretch/>
        </p:blipFill>
        <p:spPr>
          <a:xfrm>
            <a:off x="3111900" y="103225"/>
            <a:ext cx="4313052" cy="707925"/>
          </a:xfrm>
          <a:prstGeom prst="rect">
            <a:avLst/>
          </a:prstGeom>
          <a:noFill/>
          <a:ln>
            <a:noFill/>
          </a:ln>
        </p:spPr>
      </p:pic>
      <p:sp>
        <p:nvSpPr>
          <p:cNvPr id="105" name="Google Shape;105;p3"/>
          <p:cNvSpPr/>
          <p:nvPr/>
        </p:nvSpPr>
        <p:spPr>
          <a:xfrm>
            <a:off x="6295100" y="589925"/>
            <a:ext cx="1226700" cy="206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4"/>
          <p:cNvSpPr/>
          <p:nvPr/>
        </p:nvSpPr>
        <p:spPr>
          <a:xfrm>
            <a:off x="6681025" y="4454025"/>
            <a:ext cx="2310600" cy="421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1" name="Google Shape;111;p4"/>
          <p:cNvPicPr preferRelativeResize="0"/>
          <p:nvPr/>
        </p:nvPicPr>
        <p:blipFill>
          <a:blip r:embed="rId3">
            <a:alphaModFix/>
          </a:blip>
          <a:stretch>
            <a:fillRect/>
          </a:stretch>
        </p:blipFill>
        <p:spPr>
          <a:xfrm>
            <a:off x="2716125" y="0"/>
            <a:ext cx="5262749" cy="4321900"/>
          </a:xfrm>
          <a:prstGeom prst="rect">
            <a:avLst/>
          </a:prstGeom>
          <a:noFill/>
          <a:ln>
            <a:noFill/>
          </a:ln>
        </p:spPr>
      </p:pic>
      <p:pic>
        <p:nvPicPr>
          <p:cNvPr id="112" name="Google Shape;112;p4"/>
          <p:cNvPicPr preferRelativeResize="0"/>
          <p:nvPr/>
        </p:nvPicPr>
        <p:blipFill>
          <a:blip r:embed="rId4">
            <a:alphaModFix/>
          </a:blip>
          <a:stretch>
            <a:fillRect/>
          </a:stretch>
        </p:blipFill>
        <p:spPr>
          <a:xfrm>
            <a:off x="2716125" y="4365828"/>
            <a:ext cx="5262751" cy="2389798"/>
          </a:xfrm>
          <a:prstGeom prst="rect">
            <a:avLst/>
          </a:prstGeom>
          <a:noFill/>
          <a:ln>
            <a:noFill/>
          </a:ln>
        </p:spPr>
      </p:pic>
      <p:sp>
        <p:nvSpPr>
          <p:cNvPr id="113" name="Google Shape;113;p4"/>
          <p:cNvSpPr txBox="1"/>
          <p:nvPr/>
        </p:nvSpPr>
        <p:spPr>
          <a:xfrm>
            <a:off x="503850" y="2307775"/>
            <a:ext cx="180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IT">
                <a:solidFill>
                  <a:srgbClr val="6AA84F"/>
                </a:solidFill>
                <a:latin typeface="Calibri"/>
                <a:ea typeface="Calibri"/>
                <a:cs typeface="Calibri"/>
                <a:sym typeface="Calibri"/>
              </a:rPr>
              <a:t>EMBOLIE SPONTANEE</a:t>
            </a:r>
            <a:endParaRPr b="1">
              <a:solidFill>
                <a:srgbClr val="6AA84F"/>
              </a:solidFill>
              <a:latin typeface="Calibri"/>
              <a:ea typeface="Calibri"/>
              <a:cs typeface="Calibri"/>
              <a:sym typeface="Calibri"/>
            </a:endParaRPr>
          </a:p>
        </p:txBody>
      </p:sp>
      <p:sp>
        <p:nvSpPr>
          <p:cNvPr id="114" name="Google Shape;114;p4"/>
          <p:cNvSpPr txBox="1"/>
          <p:nvPr/>
        </p:nvSpPr>
        <p:spPr>
          <a:xfrm>
            <a:off x="503850" y="4137225"/>
            <a:ext cx="180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IT">
                <a:solidFill>
                  <a:srgbClr val="FF0000"/>
                </a:solidFill>
                <a:latin typeface="Calibri"/>
                <a:ea typeface="Calibri"/>
                <a:cs typeface="Calibri"/>
                <a:sym typeface="Calibri"/>
              </a:rPr>
              <a:t>EMORRAGIE INDOTTE</a:t>
            </a:r>
            <a:endParaRPr b="1">
              <a:solidFill>
                <a:srgbClr val="FF0000"/>
              </a:solidFill>
              <a:latin typeface="Calibri"/>
              <a:ea typeface="Calibri"/>
              <a:cs typeface="Calibri"/>
              <a:sym typeface="Calibri"/>
            </a:endParaRPr>
          </a:p>
        </p:txBody>
      </p:sp>
      <p:pic>
        <p:nvPicPr>
          <p:cNvPr id="115" name="Google Shape;115;p4"/>
          <p:cNvPicPr preferRelativeResize="0"/>
          <p:nvPr/>
        </p:nvPicPr>
        <p:blipFill>
          <a:blip r:embed="rId5">
            <a:alphaModFix/>
          </a:blip>
          <a:stretch>
            <a:fillRect/>
          </a:stretch>
        </p:blipFill>
        <p:spPr>
          <a:xfrm>
            <a:off x="180913" y="2754313"/>
            <a:ext cx="2451276" cy="13493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52940"/>
          </a:schemeClr>
        </a:solidFill>
      </p:bgPr>
    </p:bg>
    <p:spTree>
      <p:nvGrpSpPr>
        <p:cNvPr id="119" name="Shape 119"/>
        <p:cNvGrpSpPr/>
        <p:nvPr/>
      </p:nvGrpSpPr>
      <p:grpSpPr>
        <a:xfrm>
          <a:off x="0" y="0"/>
          <a:ext cx="0" cy="0"/>
          <a:chOff x="0" y="0"/>
          <a:chExt cx="0" cy="0"/>
        </a:xfrm>
      </p:grpSpPr>
      <p:pic>
        <p:nvPicPr>
          <p:cNvPr id="120" name="Google Shape;120;g1008f156d4c_0_33"/>
          <p:cNvPicPr preferRelativeResize="0"/>
          <p:nvPr/>
        </p:nvPicPr>
        <p:blipFill>
          <a:blip r:embed="rId3">
            <a:alphaModFix/>
          </a:blip>
          <a:stretch>
            <a:fillRect/>
          </a:stretch>
        </p:blipFill>
        <p:spPr>
          <a:xfrm>
            <a:off x="76200" y="1056382"/>
            <a:ext cx="8991601" cy="5110469"/>
          </a:xfrm>
          <a:prstGeom prst="rect">
            <a:avLst/>
          </a:prstGeom>
          <a:noFill/>
          <a:ln>
            <a:noFill/>
          </a:ln>
        </p:spPr>
      </p:pic>
      <p:sp>
        <p:nvSpPr>
          <p:cNvPr id="121" name="Google Shape;121;g1008f156d4c_0_33"/>
          <p:cNvSpPr txBox="1"/>
          <p:nvPr/>
        </p:nvSpPr>
        <p:spPr>
          <a:xfrm>
            <a:off x="2571750" y="180975"/>
            <a:ext cx="54864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IT" sz="3500">
                <a:latin typeface="Calibri"/>
                <a:ea typeface="Calibri"/>
                <a:cs typeface="Calibri"/>
                <a:sym typeface="Calibri"/>
              </a:rPr>
              <a:t>RCT DOACS</a:t>
            </a:r>
            <a:endParaRPr b="1" sz="3500">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52940"/>
          </a:schemeClr>
        </a:solidFill>
      </p:bgPr>
    </p:bg>
    <p:spTree>
      <p:nvGrpSpPr>
        <p:cNvPr id="125" name="Shape 125"/>
        <p:cNvGrpSpPr/>
        <p:nvPr/>
      </p:nvGrpSpPr>
      <p:grpSpPr>
        <a:xfrm>
          <a:off x="0" y="0"/>
          <a:ext cx="0" cy="0"/>
          <a:chOff x="0" y="0"/>
          <a:chExt cx="0" cy="0"/>
        </a:xfrm>
      </p:grpSpPr>
      <p:pic>
        <p:nvPicPr>
          <p:cNvPr id="126" name="Google Shape;126;g1008f156d4c_0_27"/>
          <p:cNvPicPr preferRelativeResize="0"/>
          <p:nvPr/>
        </p:nvPicPr>
        <p:blipFill>
          <a:blip r:embed="rId3">
            <a:alphaModFix/>
          </a:blip>
          <a:stretch>
            <a:fillRect/>
          </a:stretch>
        </p:blipFill>
        <p:spPr>
          <a:xfrm>
            <a:off x="0" y="2074512"/>
            <a:ext cx="3657599" cy="2440212"/>
          </a:xfrm>
          <a:prstGeom prst="rect">
            <a:avLst/>
          </a:prstGeom>
          <a:noFill/>
          <a:ln>
            <a:noFill/>
          </a:ln>
        </p:spPr>
      </p:pic>
      <p:pic>
        <p:nvPicPr>
          <p:cNvPr id="127" name="Google Shape;127;g1008f156d4c_0_27"/>
          <p:cNvPicPr preferRelativeResize="0"/>
          <p:nvPr/>
        </p:nvPicPr>
        <p:blipFill>
          <a:blip r:embed="rId4">
            <a:alphaModFix/>
          </a:blip>
          <a:stretch>
            <a:fillRect/>
          </a:stretch>
        </p:blipFill>
        <p:spPr>
          <a:xfrm>
            <a:off x="3657605" y="-12300"/>
            <a:ext cx="5486394" cy="6858000"/>
          </a:xfrm>
          <a:prstGeom prst="rect">
            <a:avLst/>
          </a:prstGeom>
          <a:noFill/>
          <a:ln>
            <a:noFill/>
          </a:ln>
        </p:spPr>
      </p:pic>
      <p:sp>
        <p:nvSpPr>
          <p:cNvPr id="128" name="Google Shape;128;g1008f156d4c_0_27"/>
          <p:cNvSpPr txBox="1"/>
          <p:nvPr/>
        </p:nvSpPr>
        <p:spPr>
          <a:xfrm>
            <a:off x="162225" y="1307700"/>
            <a:ext cx="34068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IT" sz="2900">
                <a:latin typeface="Calibri"/>
                <a:ea typeface="Calibri"/>
                <a:cs typeface="Calibri"/>
                <a:sym typeface="Calibri"/>
              </a:rPr>
              <a:t>MONDO REALE</a:t>
            </a:r>
            <a:endParaRPr sz="2900">
              <a:latin typeface="Calibri"/>
              <a:ea typeface="Calibri"/>
              <a:cs typeface="Calibri"/>
              <a:sym typeface="Calibri"/>
            </a:endParaRPr>
          </a:p>
        </p:txBody>
      </p:sp>
      <p:sp>
        <p:nvSpPr>
          <p:cNvPr id="129" name="Google Shape;129;g1008f156d4c_0_27"/>
          <p:cNvSpPr txBox="1"/>
          <p:nvPr/>
        </p:nvSpPr>
        <p:spPr>
          <a:xfrm>
            <a:off x="162225" y="4896475"/>
            <a:ext cx="34068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IT" sz="2900">
                <a:latin typeface="Calibri"/>
                <a:ea typeface="Calibri"/>
                <a:cs typeface="Calibri"/>
                <a:sym typeface="Calibri"/>
              </a:rPr>
              <a:t>MONDO TRIALS</a:t>
            </a:r>
            <a:endParaRPr sz="29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52940"/>
          </a:schemeClr>
        </a:solidFill>
      </p:bgPr>
    </p:bg>
    <p:spTree>
      <p:nvGrpSpPr>
        <p:cNvPr id="133" name="Shape 133"/>
        <p:cNvGrpSpPr/>
        <p:nvPr/>
      </p:nvGrpSpPr>
      <p:grpSpPr>
        <a:xfrm>
          <a:off x="0" y="0"/>
          <a:ext cx="0" cy="0"/>
          <a:chOff x="0" y="0"/>
          <a:chExt cx="0" cy="0"/>
        </a:xfrm>
      </p:grpSpPr>
      <p:pic>
        <p:nvPicPr>
          <p:cNvPr id="134" name="Google Shape;134;g1008f156d4c_0_42"/>
          <p:cNvPicPr preferRelativeResize="0"/>
          <p:nvPr/>
        </p:nvPicPr>
        <p:blipFill>
          <a:blip r:embed="rId3">
            <a:alphaModFix/>
          </a:blip>
          <a:stretch>
            <a:fillRect/>
          </a:stretch>
        </p:blipFill>
        <p:spPr>
          <a:xfrm>
            <a:off x="0" y="38406"/>
            <a:ext cx="9117270" cy="6819592"/>
          </a:xfrm>
          <a:prstGeom prst="rect">
            <a:avLst/>
          </a:prstGeom>
          <a:noFill/>
          <a:ln>
            <a:noFill/>
          </a:ln>
        </p:spPr>
      </p:pic>
      <p:sp>
        <p:nvSpPr>
          <p:cNvPr id="135" name="Google Shape;135;g1008f156d4c_0_42"/>
          <p:cNvSpPr txBox="1"/>
          <p:nvPr/>
        </p:nvSpPr>
        <p:spPr>
          <a:xfrm>
            <a:off x="6548275" y="38400"/>
            <a:ext cx="2568900" cy="1326000"/>
          </a:xfrm>
          <a:prstGeom prst="rect">
            <a:avLst/>
          </a:prstGeom>
          <a:solidFill>
            <a:schemeClr val="lt1"/>
          </a:solidFill>
          <a:ln>
            <a:noFill/>
          </a:ln>
        </p:spPr>
        <p:txBody>
          <a:bodyPr anchorCtr="0" anchor="ctr" bIns="46800" lIns="90000" spcFirstLastPara="1" rIns="90000" wrap="square" tIns="46800">
            <a:spAutoFit/>
          </a:bodyPr>
          <a:lstStyle/>
          <a:p>
            <a:pPr indent="0" lvl="0" marL="0" marR="0" rtl="0" algn="l">
              <a:spcBef>
                <a:spcPts val="0"/>
              </a:spcBef>
              <a:spcAft>
                <a:spcPts val="0"/>
              </a:spcAft>
              <a:buNone/>
            </a:pPr>
            <a:r>
              <a:rPr b="1" i="0" lang="it-IT" sz="1600" u="none" cap="none" strike="noStrike">
                <a:solidFill>
                  <a:srgbClr val="595959"/>
                </a:solidFill>
                <a:latin typeface="Arial"/>
                <a:ea typeface="Arial"/>
                <a:cs typeface="Arial"/>
                <a:sym typeface="Arial"/>
              </a:rPr>
              <a:t>RE-LY</a:t>
            </a:r>
            <a:endParaRPr/>
          </a:p>
          <a:p>
            <a:pPr indent="0" lvl="0" marL="0" marR="0" rtl="0" algn="l">
              <a:spcBef>
                <a:spcPts val="0"/>
              </a:spcBef>
              <a:spcAft>
                <a:spcPts val="0"/>
              </a:spcAft>
              <a:buNone/>
            </a:pPr>
            <a:r>
              <a:rPr b="1" i="0" lang="it-IT" sz="1600" u="none" cap="none" strike="noStrike">
                <a:solidFill>
                  <a:srgbClr val="595959"/>
                </a:solidFill>
                <a:latin typeface="Arial"/>
                <a:ea typeface="Arial"/>
                <a:cs typeface="Arial"/>
                <a:sym typeface="Arial"/>
              </a:rPr>
              <a:t>  ROCKET AF</a:t>
            </a:r>
            <a:endParaRPr/>
          </a:p>
          <a:p>
            <a:pPr indent="0" lvl="0" marL="0" marR="0" rtl="0" algn="l">
              <a:spcBef>
                <a:spcPts val="0"/>
              </a:spcBef>
              <a:spcAft>
                <a:spcPts val="0"/>
              </a:spcAft>
              <a:buNone/>
            </a:pPr>
            <a:r>
              <a:rPr b="1" i="0" lang="it-IT" sz="1600" u="none" cap="none" strike="noStrike">
                <a:solidFill>
                  <a:srgbClr val="595959"/>
                </a:solidFill>
                <a:latin typeface="Arial"/>
                <a:ea typeface="Arial"/>
                <a:cs typeface="Arial"/>
                <a:sym typeface="Arial"/>
              </a:rPr>
              <a:t>    ARISTOTLE</a:t>
            </a:r>
            <a:endParaRPr/>
          </a:p>
          <a:p>
            <a:pPr indent="0" lvl="0" marL="0" marR="0" rtl="0" algn="l">
              <a:spcBef>
                <a:spcPts val="0"/>
              </a:spcBef>
              <a:spcAft>
                <a:spcPts val="0"/>
              </a:spcAft>
              <a:buNone/>
            </a:pPr>
            <a:r>
              <a:rPr b="1" i="0" lang="it-IT" sz="1600" u="none" cap="none" strike="noStrike">
                <a:solidFill>
                  <a:srgbClr val="595959"/>
                </a:solidFill>
                <a:latin typeface="Arial"/>
                <a:ea typeface="Arial"/>
                <a:cs typeface="Arial"/>
                <a:sym typeface="Arial"/>
              </a:rPr>
              <a:t>      AVERROES</a:t>
            </a:r>
            <a:r>
              <a:rPr b="1" baseline="30000" i="0" lang="it-IT" sz="1600" u="none" cap="none" strike="noStrike">
                <a:solidFill>
                  <a:srgbClr val="595959"/>
                </a:solidFill>
                <a:latin typeface="Arial"/>
                <a:ea typeface="Arial"/>
                <a:cs typeface="Arial"/>
                <a:sym typeface="Arial"/>
              </a:rPr>
              <a:t> </a:t>
            </a:r>
            <a:endParaRPr/>
          </a:p>
          <a:p>
            <a:pPr indent="0" lvl="0" marL="0" marR="0" rtl="0" algn="l">
              <a:spcBef>
                <a:spcPts val="0"/>
              </a:spcBef>
              <a:spcAft>
                <a:spcPts val="0"/>
              </a:spcAft>
              <a:buNone/>
            </a:pPr>
            <a:r>
              <a:rPr b="1" i="0" lang="it-IT" sz="1600" u="none" cap="none" strike="noStrike">
                <a:solidFill>
                  <a:srgbClr val="595959"/>
                </a:solidFill>
                <a:latin typeface="Arial"/>
                <a:ea typeface="Arial"/>
                <a:cs typeface="Arial"/>
                <a:sym typeface="Arial"/>
              </a:rPr>
              <a:t>        ENGAGE AF</a:t>
            </a:r>
            <a:endParaRPr/>
          </a:p>
        </p:txBody>
      </p:sp>
      <p:sp>
        <p:nvSpPr>
          <p:cNvPr id="136" name="Google Shape;136;g1008f156d4c_0_42"/>
          <p:cNvSpPr txBox="1"/>
          <p:nvPr/>
        </p:nvSpPr>
        <p:spPr>
          <a:xfrm>
            <a:off x="7295802" y="1364400"/>
            <a:ext cx="1821300" cy="925800"/>
          </a:xfrm>
          <a:prstGeom prst="rect">
            <a:avLst/>
          </a:prstGeom>
          <a:solidFill>
            <a:schemeClr val="lt1"/>
          </a:solidFill>
          <a:ln>
            <a:noFill/>
          </a:ln>
        </p:spPr>
        <p:txBody>
          <a:bodyPr anchorCtr="0" anchor="ctr" bIns="46800" lIns="90000" spcFirstLastPara="1" rIns="90000" wrap="square" tIns="46800">
            <a:spAutoFit/>
          </a:bodyPr>
          <a:lstStyle/>
          <a:p>
            <a:pPr indent="0" lvl="0" marL="0" marR="0" rtl="0" algn="l">
              <a:spcBef>
                <a:spcPts val="0"/>
              </a:spcBef>
              <a:spcAft>
                <a:spcPts val="0"/>
              </a:spcAft>
              <a:buNone/>
            </a:pPr>
            <a:r>
              <a:rPr b="1" i="0" lang="it-IT" sz="1800" u="none" cap="none" strike="noStrike">
                <a:solidFill>
                  <a:srgbClr val="595959"/>
                </a:solidFill>
                <a:latin typeface="Arial"/>
                <a:ea typeface="Arial"/>
                <a:cs typeface="Arial"/>
                <a:sym typeface="Arial"/>
              </a:rPr>
              <a:t>RELY-ABLE</a:t>
            </a:r>
            <a:endParaRPr/>
          </a:p>
          <a:p>
            <a:pPr indent="0" lvl="0" marL="0" marR="0" rtl="0" algn="l">
              <a:spcBef>
                <a:spcPts val="0"/>
              </a:spcBef>
              <a:spcAft>
                <a:spcPts val="0"/>
              </a:spcAft>
              <a:buNone/>
            </a:pPr>
            <a:r>
              <a:rPr b="1" i="0" lang="it-IT" sz="1800" u="none" cap="none" strike="noStrike">
                <a:solidFill>
                  <a:srgbClr val="595959"/>
                </a:solidFill>
                <a:latin typeface="Arial"/>
                <a:ea typeface="Arial"/>
                <a:cs typeface="Arial"/>
                <a:sym typeface="Arial"/>
              </a:rPr>
              <a:t>  XANTUS</a:t>
            </a:r>
            <a:endParaRPr b="1" baseline="30000" i="0" sz="1800" u="none" cap="none" strike="noStrike">
              <a:solidFill>
                <a:srgbClr val="595959"/>
              </a:solidFill>
              <a:latin typeface="Arial"/>
              <a:ea typeface="Arial"/>
              <a:cs typeface="Arial"/>
              <a:sym typeface="Arial"/>
            </a:endParaRPr>
          </a:p>
          <a:p>
            <a:pPr indent="0" lvl="0" marL="0" marR="0" rtl="0" algn="l">
              <a:spcBef>
                <a:spcPts val="0"/>
              </a:spcBef>
              <a:spcAft>
                <a:spcPts val="0"/>
              </a:spcAft>
              <a:buNone/>
            </a:pPr>
            <a:r>
              <a:rPr b="1" i="0" lang="it-IT" sz="1800" u="none" cap="none" strike="noStrike">
                <a:solidFill>
                  <a:srgbClr val="595959"/>
                </a:solidFill>
                <a:latin typeface="Arial"/>
                <a:ea typeface="Arial"/>
                <a:cs typeface="Arial"/>
                <a:sym typeface="Arial"/>
              </a:rPr>
              <a:t>    XAPASS</a:t>
            </a:r>
            <a:endParaRPr/>
          </a:p>
        </p:txBody>
      </p:sp>
      <p:pic>
        <p:nvPicPr>
          <p:cNvPr id="137" name="Google Shape;137;g1008f156d4c_0_42"/>
          <p:cNvPicPr preferRelativeResize="0"/>
          <p:nvPr/>
        </p:nvPicPr>
        <p:blipFill rotWithShape="1">
          <a:blip r:embed="rId4">
            <a:alphaModFix/>
          </a:blip>
          <a:srcRect b="0" l="0" r="0" t="0"/>
          <a:stretch/>
        </p:blipFill>
        <p:spPr>
          <a:xfrm>
            <a:off x="7350066" y="2879714"/>
            <a:ext cx="887789" cy="339952"/>
          </a:xfrm>
          <a:prstGeom prst="rect">
            <a:avLst/>
          </a:prstGeom>
          <a:noFill/>
          <a:ln>
            <a:noFill/>
          </a:ln>
        </p:spPr>
      </p:pic>
      <p:pic>
        <p:nvPicPr>
          <p:cNvPr descr="GARFIELD_AF_logo.jpg" id="138" name="Google Shape;138;g1008f156d4c_0_42"/>
          <p:cNvPicPr preferRelativeResize="0"/>
          <p:nvPr/>
        </p:nvPicPr>
        <p:blipFill rotWithShape="1">
          <a:blip r:embed="rId5">
            <a:alphaModFix/>
          </a:blip>
          <a:srcRect b="0" l="0" r="0" t="0"/>
          <a:stretch/>
        </p:blipFill>
        <p:spPr>
          <a:xfrm>
            <a:off x="7501263" y="3243765"/>
            <a:ext cx="1075316" cy="237635"/>
          </a:xfrm>
          <a:prstGeom prst="rect">
            <a:avLst/>
          </a:prstGeom>
          <a:noFill/>
          <a:ln>
            <a:noFill/>
          </a:ln>
        </p:spPr>
      </p:pic>
      <p:grpSp>
        <p:nvGrpSpPr>
          <p:cNvPr id="139" name="Google Shape;139;g1008f156d4c_0_42"/>
          <p:cNvGrpSpPr/>
          <p:nvPr/>
        </p:nvGrpSpPr>
        <p:grpSpPr>
          <a:xfrm>
            <a:off x="1077369" y="3092557"/>
            <a:ext cx="1933911" cy="246541"/>
            <a:chOff x="-2324066" y="4630855"/>
            <a:chExt cx="3646136" cy="464820"/>
          </a:xfrm>
        </p:grpSpPr>
        <p:pic>
          <p:nvPicPr>
            <p:cNvPr id="140" name="Google Shape;140;g1008f156d4c_0_42"/>
            <p:cNvPicPr preferRelativeResize="0"/>
            <p:nvPr/>
          </p:nvPicPr>
          <p:blipFill rotWithShape="1">
            <a:blip r:embed="rId6">
              <a:alphaModFix/>
            </a:blip>
            <a:srcRect b="0" l="0" r="0" t="0"/>
            <a:stretch/>
          </p:blipFill>
          <p:spPr>
            <a:xfrm>
              <a:off x="-1322070" y="4630855"/>
              <a:ext cx="2644140" cy="464820"/>
            </a:xfrm>
            <a:prstGeom prst="rect">
              <a:avLst/>
            </a:prstGeom>
            <a:noFill/>
            <a:ln>
              <a:noFill/>
            </a:ln>
          </p:spPr>
        </p:pic>
        <p:pic>
          <p:nvPicPr>
            <p:cNvPr id="141" name="Google Shape;141;g1008f156d4c_0_42"/>
            <p:cNvPicPr preferRelativeResize="0"/>
            <p:nvPr/>
          </p:nvPicPr>
          <p:blipFill rotWithShape="1">
            <a:blip r:embed="rId7">
              <a:alphaModFix/>
            </a:blip>
            <a:srcRect b="0" l="0" r="0" t="0"/>
            <a:stretch/>
          </p:blipFill>
          <p:spPr>
            <a:xfrm>
              <a:off x="-2324066" y="4630855"/>
              <a:ext cx="1001996" cy="464820"/>
            </a:xfrm>
            <a:prstGeom prst="rect">
              <a:avLst/>
            </a:prstGeom>
            <a:noFill/>
            <a:ln>
              <a:noFill/>
            </a:ln>
          </p:spPr>
        </p:pic>
      </p:grpSp>
      <p:pic>
        <p:nvPicPr>
          <p:cNvPr id="142" name="Google Shape;142;g1008f156d4c_0_42"/>
          <p:cNvPicPr preferRelativeResize="0"/>
          <p:nvPr/>
        </p:nvPicPr>
        <p:blipFill rotWithShape="1">
          <a:blip r:embed="rId8">
            <a:alphaModFix/>
          </a:blip>
          <a:srcRect b="197590" l="104369" r="-104369" t="-173354"/>
          <a:stretch/>
        </p:blipFill>
        <p:spPr>
          <a:xfrm>
            <a:off x="3376475" y="0"/>
            <a:ext cx="2127350" cy="775150"/>
          </a:xfrm>
          <a:prstGeom prst="rect">
            <a:avLst/>
          </a:prstGeom>
          <a:noFill/>
          <a:ln>
            <a:noFill/>
          </a:ln>
        </p:spPr>
      </p:pic>
      <p:pic>
        <p:nvPicPr>
          <p:cNvPr id="143" name="Google Shape;143;g1008f156d4c_0_42"/>
          <p:cNvPicPr preferRelativeResize="0"/>
          <p:nvPr/>
        </p:nvPicPr>
        <p:blipFill rotWithShape="1">
          <a:blip r:embed="rId8">
            <a:alphaModFix/>
          </a:blip>
          <a:srcRect b="24236" l="0" r="0" t="0"/>
          <a:stretch/>
        </p:blipFill>
        <p:spPr>
          <a:xfrm>
            <a:off x="1137775" y="2039753"/>
            <a:ext cx="2127350" cy="7751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52940"/>
          </a:schemeClr>
        </a:solidFill>
      </p:bgPr>
    </p:bg>
    <p:spTree>
      <p:nvGrpSpPr>
        <p:cNvPr id="147" name="Shape 147"/>
        <p:cNvGrpSpPr/>
        <p:nvPr/>
      </p:nvGrpSpPr>
      <p:grpSpPr>
        <a:xfrm>
          <a:off x="0" y="0"/>
          <a:ext cx="0" cy="0"/>
          <a:chOff x="0" y="0"/>
          <a:chExt cx="0" cy="0"/>
        </a:xfrm>
      </p:grpSpPr>
      <p:sp>
        <p:nvSpPr>
          <p:cNvPr id="148" name="Google Shape;148;g100fd184670_0_185"/>
          <p:cNvSpPr txBox="1"/>
          <p:nvPr>
            <p:ph idx="4294967295" type="title"/>
          </p:nvPr>
        </p:nvSpPr>
        <p:spPr>
          <a:xfrm>
            <a:off x="240074" y="632871"/>
            <a:ext cx="8280000" cy="1256400"/>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chemeClr val="dk1"/>
              </a:buClr>
              <a:buSzPct val="100000"/>
              <a:buFont typeface="Calibri"/>
              <a:buNone/>
            </a:pPr>
            <a:r>
              <a:rPr b="1" lang="it-IT"/>
              <a:t>Principali Criteri statistici per l’analisi dei dati RW</a:t>
            </a:r>
            <a:endParaRPr/>
          </a:p>
        </p:txBody>
      </p:sp>
      <p:sp>
        <p:nvSpPr>
          <p:cNvPr id="149" name="Google Shape;149;g100fd184670_0_185"/>
          <p:cNvSpPr txBox="1"/>
          <p:nvPr>
            <p:ph idx="4294967295" type="body"/>
          </p:nvPr>
        </p:nvSpPr>
        <p:spPr>
          <a:xfrm>
            <a:off x="347827" y="1889418"/>
            <a:ext cx="3960000" cy="4788000"/>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spcBef>
                <a:spcPts val="0"/>
              </a:spcBef>
              <a:spcAft>
                <a:spcPts val="0"/>
              </a:spcAft>
              <a:buClr>
                <a:schemeClr val="dk2"/>
              </a:buClr>
              <a:buSzPct val="56250"/>
              <a:buFont typeface="Calibri"/>
              <a:buNone/>
            </a:pPr>
            <a:r>
              <a:rPr b="1" lang="it-IT" u="sng"/>
              <a:t>Propensity score matching</a:t>
            </a:r>
            <a:endParaRPr b="1" u="sng"/>
          </a:p>
          <a:p>
            <a:pPr indent="-270510" lvl="0" marL="285750" rtl="0" algn="l">
              <a:spcBef>
                <a:spcPts val="600"/>
              </a:spcBef>
              <a:spcAft>
                <a:spcPts val="0"/>
              </a:spcAft>
              <a:buClr>
                <a:schemeClr val="dk2"/>
              </a:buClr>
              <a:buSzPct val="100000"/>
              <a:buFont typeface="Arial"/>
              <a:buChar char="•"/>
            </a:pPr>
            <a:r>
              <a:rPr b="1" lang="it-IT" sz="1600"/>
              <a:t>E’ un metodo statistico utilizzato per analizzare l’effetto causale di un trattamento ,utilizzando </a:t>
            </a:r>
            <a:r>
              <a:rPr b="1" lang="it-IT" sz="1600">
                <a:solidFill>
                  <a:srgbClr val="C00000"/>
                </a:solidFill>
              </a:rPr>
              <a:t>dati osservati</a:t>
            </a:r>
            <a:r>
              <a:rPr b="1" lang="it-IT" sz="1600"/>
              <a:t>, cioè ottenuti </a:t>
            </a:r>
            <a:r>
              <a:rPr b="1" lang="it-IT" sz="1600" u="sng">
                <a:solidFill>
                  <a:srgbClr val="C00000"/>
                </a:solidFill>
              </a:rPr>
              <a:t>non</a:t>
            </a:r>
            <a:r>
              <a:rPr b="1" lang="it-IT" sz="1600"/>
              <a:t> </a:t>
            </a:r>
            <a:r>
              <a:rPr b="1" lang="it-IT" sz="1600" u="sng">
                <a:solidFill>
                  <a:srgbClr val="C00000"/>
                </a:solidFill>
              </a:rPr>
              <a:t>da sperimentazione clinica (randomizzati)  </a:t>
            </a:r>
            <a:r>
              <a:rPr b="1" lang="it-IT" sz="1600">
                <a:solidFill>
                  <a:srgbClr val="C00000"/>
                </a:solidFill>
              </a:rPr>
              <a:t>ma  raccolti attraverso surveys,  records amministrativi</a:t>
            </a:r>
            <a:r>
              <a:rPr b="1" lang="it-IT" sz="1600"/>
              <a:t>.</a:t>
            </a:r>
            <a:endParaRPr/>
          </a:p>
          <a:p>
            <a:pPr indent="-191770" lvl="0" marL="285750" rtl="0" algn="l">
              <a:spcBef>
                <a:spcPts val="600"/>
              </a:spcBef>
              <a:spcAft>
                <a:spcPts val="0"/>
              </a:spcAft>
              <a:buClr>
                <a:schemeClr val="dk2"/>
              </a:buClr>
              <a:buSzPct val="100000"/>
              <a:buFont typeface="Arial"/>
              <a:buNone/>
            </a:pPr>
            <a:r>
              <a:t/>
            </a:r>
            <a:endParaRPr b="1" sz="1600"/>
          </a:p>
          <a:p>
            <a:pPr indent="-272415" lvl="0" marL="285750" rtl="0" algn="l">
              <a:spcBef>
                <a:spcPts val="600"/>
              </a:spcBef>
              <a:spcAft>
                <a:spcPts val="0"/>
              </a:spcAft>
              <a:buClr>
                <a:schemeClr val="dk2"/>
              </a:buClr>
              <a:buSzPct val="100000"/>
              <a:buFont typeface="Arial"/>
              <a:buChar char="•"/>
            </a:pPr>
            <a:r>
              <a:rPr b="1" lang="it-IT" sz="1400"/>
              <a:t>Nei </a:t>
            </a:r>
            <a:r>
              <a:rPr b="1" lang="it-IT" sz="1400">
                <a:solidFill>
                  <a:srgbClr val="C00000"/>
                </a:solidFill>
              </a:rPr>
              <a:t>dati osservati </a:t>
            </a:r>
            <a:r>
              <a:rPr b="1" lang="it-IT" sz="1400"/>
              <a:t>le caratteristiche basali di gruppi di trattamento potrebbero essere completamente sbilanciate. Risulta quindi necessario l'uso di metodologie statistiche in grado di "aggiustare" i confronti per evitare distorsioni. </a:t>
            </a:r>
            <a:r>
              <a:rPr b="1" lang="it-IT" sz="1400">
                <a:solidFill>
                  <a:srgbClr val="C00000"/>
                </a:solidFill>
              </a:rPr>
              <a:t>La tecnica del </a:t>
            </a:r>
            <a:r>
              <a:rPr b="1" lang="it-IT" sz="1400">
                <a:solidFill>
                  <a:srgbClr val="002060"/>
                </a:solidFill>
              </a:rPr>
              <a:t>propensity score </a:t>
            </a:r>
            <a:r>
              <a:rPr b="1" lang="it-IT" sz="1400">
                <a:solidFill>
                  <a:srgbClr val="C00000"/>
                </a:solidFill>
              </a:rPr>
              <a:t>permette di creare gruppi di pazienti con simile probabilità di ricevere un trattamento,( condizione questa che è invece assicurata dal processo di randomizzazione</a:t>
            </a:r>
            <a:r>
              <a:rPr b="1" lang="it-IT" sz="1400"/>
              <a:t>)</a:t>
            </a:r>
            <a:endParaRPr/>
          </a:p>
          <a:p>
            <a:pPr indent="-203517" lvl="0" marL="285750" rtl="0" algn="l">
              <a:spcBef>
                <a:spcPts val="600"/>
              </a:spcBef>
              <a:spcAft>
                <a:spcPts val="0"/>
              </a:spcAft>
              <a:buClr>
                <a:schemeClr val="dk2"/>
              </a:buClr>
              <a:buSzPct val="100000"/>
              <a:buFont typeface="Arial"/>
              <a:buNone/>
            </a:pPr>
            <a:r>
              <a:t/>
            </a:r>
            <a:endParaRPr b="1" sz="1400"/>
          </a:p>
          <a:p>
            <a:pPr indent="-270510" lvl="0" marL="285750" rtl="0" algn="l">
              <a:spcBef>
                <a:spcPts val="600"/>
              </a:spcBef>
              <a:spcAft>
                <a:spcPts val="0"/>
              </a:spcAft>
              <a:buClr>
                <a:schemeClr val="dk2"/>
              </a:buClr>
              <a:buSzPct val="100000"/>
              <a:buFont typeface="Arial"/>
              <a:buChar char="•"/>
            </a:pPr>
            <a:r>
              <a:rPr b="1" lang="it-IT" sz="1600"/>
              <a:t>il </a:t>
            </a:r>
            <a:r>
              <a:rPr b="1" lang="it-IT" sz="1600">
                <a:solidFill>
                  <a:srgbClr val="C00000"/>
                </a:solidFill>
              </a:rPr>
              <a:t>Propensity Score </a:t>
            </a:r>
            <a:r>
              <a:rPr b="1" lang="it-IT" sz="1600"/>
              <a:t>consente di comparare attraverso una procedura di </a:t>
            </a:r>
            <a:r>
              <a:rPr b="1" lang="it-IT" sz="1600">
                <a:solidFill>
                  <a:srgbClr val="C00000"/>
                </a:solidFill>
              </a:rPr>
              <a:t>abbinamento </a:t>
            </a:r>
            <a:r>
              <a:rPr b="1" lang="it-IT" sz="1600">
                <a:solidFill>
                  <a:srgbClr val="632423"/>
                </a:solidFill>
              </a:rPr>
              <a:t>(</a:t>
            </a:r>
            <a:r>
              <a:rPr b="1" lang="it-IT" sz="1600">
                <a:solidFill>
                  <a:srgbClr val="C00000"/>
                </a:solidFill>
              </a:rPr>
              <a:t>matching</a:t>
            </a:r>
            <a:r>
              <a:rPr b="1" lang="it-IT" sz="1600"/>
              <a:t>) i soggetti trattati e i “controlli”. </a:t>
            </a:r>
            <a:endParaRPr/>
          </a:p>
          <a:p>
            <a:pPr indent="-191770" lvl="0" marL="285750" rtl="0" algn="l">
              <a:spcBef>
                <a:spcPts val="600"/>
              </a:spcBef>
              <a:spcAft>
                <a:spcPts val="0"/>
              </a:spcAft>
              <a:buClr>
                <a:schemeClr val="dk2"/>
              </a:buClr>
              <a:buSzPct val="100000"/>
              <a:buFont typeface="Arial"/>
              <a:buNone/>
            </a:pPr>
            <a:r>
              <a:t/>
            </a:r>
            <a:endParaRPr b="1" sz="1600"/>
          </a:p>
          <a:p>
            <a:pPr indent="0" lvl="0" marL="0" rtl="0" algn="l">
              <a:spcBef>
                <a:spcPts val="600"/>
              </a:spcBef>
              <a:spcAft>
                <a:spcPts val="0"/>
              </a:spcAft>
              <a:buClr>
                <a:schemeClr val="dk2"/>
              </a:buClr>
              <a:buSzPct val="56250"/>
              <a:buFont typeface="Calibri"/>
              <a:buNone/>
            </a:pPr>
            <a:r>
              <a:t/>
            </a:r>
            <a:endParaRPr b="0"/>
          </a:p>
        </p:txBody>
      </p:sp>
      <p:sp>
        <p:nvSpPr>
          <p:cNvPr id="150" name="Google Shape;150;g100fd184670_0_185"/>
          <p:cNvSpPr txBox="1"/>
          <p:nvPr>
            <p:ph idx="4294967295" type="body"/>
          </p:nvPr>
        </p:nvSpPr>
        <p:spPr>
          <a:xfrm>
            <a:off x="4555272" y="1745402"/>
            <a:ext cx="3960000" cy="5112600"/>
          </a:xfrm>
          <a:prstGeom prst="rect">
            <a:avLst/>
          </a:prstGeom>
          <a:noFill/>
          <a:ln>
            <a:noFill/>
          </a:ln>
        </p:spPr>
        <p:txBody>
          <a:bodyPr anchorCtr="0" anchor="t" bIns="45700" lIns="91425" spcFirstLastPara="1" rIns="91425" wrap="square" tIns="45700">
            <a:normAutofit fontScale="62500" lnSpcReduction="20000"/>
          </a:bodyPr>
          <a:lstStyle/>
          <a:p>
            <a:pPr indent="0" lvl="0" marL="0" rtl="0" algn="l">
              <a:spcBef>
                <a:spcPts val="0"/>
              </a:spcBef>
              <a:spcAft>
                <a:spcPts val="0"/>
              </a:spcAft>
              <a:buClr>
                <a:schemeClr val="dk2"/>
              </a:buClr>
              <a:buSzPct val="56250"/>
              <a:buFont typeface="Calibri"/>
              <a:buNone/>
            </a:pPr>
            <a:r>
              <a:rPr lang="it-IT" u="sng"/>
              <a:t>Sensitivity analysis</a:t>
            </a:r>
            <a:endParaRPr u="sng"/>
          </a:p>
          <a:p>
            <a:pPr indent="-242887" lvl="0" marL="285750" rtl="0" algn="l">
              <a:spcBef>
                <a:spcPts val="600"/>
              </a:spcBef>
              <a:spcAft>
                <a:spcPts val="0"/>
              </a:spcAft>
              <a:buClr>
                <a:srgbClr val="C00000"/>
              </a:buClr>
              <a:buSzPct val="56250"/>
              <a:buFont typeface="Arial"/>
              <a:buChar char="•"/>
            </a:pPr>
            <a:r>
              <a:rPr lang="it-IT">
                <a:solidFill>
                  <a:srgbClr val="C00000"/>
                </a:solidFill>
              </a:rPr>
              <a:t>L’Analisi di Sensitività </a:t>
            </a:r>
            <a:r>
              <a:rPr lang="it-IT"/>
              <a:t>è un modello matematico attraverso il quale è possibile studiare la variazione della risposta per esempio ad un trattamento farmacologico, al variare di uno o più fattori di intervento (es. dosaggio, tempo di follow-up, etc.) </a:t>
            </a:r>
            <a:r>
              <a:rPr lang="it-IT">
                <a:solidFill>
                  <a:srgbClr val="C00000"/>
                </a:solidFill>
              </a:rPr>
              <a:t>e discriminare tra fattori influenti e non influenti sulla risposta globale</a:t>
            </a:r>
            <a:endParaRPr/>
          </a:p>
          <a:p>
            <a:pPr indent="-242887" lvl="0" marL="285750" rtl="0" algn="l">
              <a:spcBef>
                <a:spcPts val="600"/>
              </a:spcBef>
              <a:spcAft>
                <a:spcPts val="0"/>
              </a:spcAft>
              <a:buClr>
                <a:schemeClr val="dk2"/>
              </a:buClr>
              <a:buSzPct val="56250"/>
              <a:buFont typeface="Arial"/>
              <a:buChar char="•"/>
            </a:pPr>
            <a:r>
              <a:rPr lang="it-IT"/>
              <a:t>Tale processo matematico applicato alla valutazione dei dati RW consente di minimizzare l’incertezza dei risultati legata agli errori di misura.</a:t>
            </a:r>
            <a:endParaRPr/>
          </a:p>
          <a:p>
            <a:pPr indent="-171450" lvl="0" marL="285750" rtl="0" algn="l">
              <a:spcBef>
                <a:spcPts val="600"/>
              </a:spcBef>
              <a:spcAft>
                <a:spcPts val="0"/>
              </a:spcAft>
              <a:buClr>
                <a:schemeClr val="dk2"/>
              </a:buClr>
              <a:buSzPct val="56250"/>
              <a:buFont typeface="Arial"/>
              <a:buNone/>
            </a:pPr>
            <a:r>
              <a:t/>
            </a:r>
            <a:endParaRPr/>
          </a:p>
          <a:p>
            <a:pPr indent="-215900" lvl="0" marL="285750" rtl="0" algn="l">
              <a:spcBef>
                <a:spcPts val="600"/>
              </a:spcBef>
              <a:spcAft>
                <a:spcPts val="0"/>
              </a:spcAft>
              <a:buClr>
                <a:schemeClr val="dk2"/>
              </a:buClr>
              <a:buSzPct val="100000"/>
              <a:buFont typeface="Arial"/>
              <a:buNone/>
            </a:pPr>
            <a:r>
              <a:t/>
            </a:r>
            <a:endParaRPr b="0" sz="11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52940"/>
          </a:schemeClr>
        </a:solidFill>
      </p:bgPr>
    </p:bg>
    <p:spTree>
      <p:nvGrpSpPr>
        <p:cNvPr id="154" name="Shape 154"/>
        <p:cNvGrpSpPr/>
        <p:nvPr/>
      </p:nvGrpSpPr>
      <p:grpSpPr>
        <a:xfrm>
          <a:off x="0" y="0"/>
          <a:ext cx="0" cy="0"/>
          <a:chOff x="0" y="0"/>
          <a:chExt cx="0" cy="0"/>
        </a:xfrm>
      </p:grpSpPr>
      <p:sp>
        <p:nvSpPr>
          <p:cNvPr id="155" name="Google Shape;155;g100fd184670_0_36"/>
          <p:cNvSpPr txBox="1"/>
          <p:nvPr/>
        </p:nvSpPr>
        <p:spPr>
          <a:xfrm>
            <a:off x="993500" y="1135625"/>
            <a:ext cx="4448700" cy="4309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IT" sz="6200">
                <a:latin typeface="Calibri"/>
                <a:ea typeface="Calibri"/>
                <a:cs typeface="Calibri"/>
                <a:sym typeface="Calibri"/>
              </a:rPr>
              <a:t>DABIGATRAN</a:t>
            </a:r>
            <a:endParaRPr sz="6200">
              <a:latin typeface="Calibri"/>
              <a:ea typeface="Calibri"/>
              <a:cs typeface="Calibri"/>
              <a:sym typeface="Calibri"/>
            </a:endParaRPr>
          </a:p>
          <a:p>
            <a:pPr indent="0" lvl="0" marL="0" rtl="0" algn="l">
              <a:spcBef>
                <a:spcPts val="0"/>
              </a:spcBef>
              <a:spcAft>
                <a:spcPts val="0"/>
              </a:spcAft>
              <a:buNone/>
            </a:pPr>
            <a:r>
              <a:t/>
            </a:r>
            <a:endParaRPr sz="2000">
              <a:latin typeface="Calibri"/>
              <a:ea typeface="Calibri"/>
              <a:cs typeface="Calibri"/>
              <a:sym typeface="Calibri"/>
            </a:endParaRPr>
          </a:p>
          <a:p>
            <a:pPr indent="-622300" lvl="0" marL="457200" rtl="0" algn="l">
              <a:spcBef>
                <a:spcPts val="0"/>
              </a:spcBef>
              <a:spcAft>
                <a:spcPts val="0"/>
              </a:spcAft>
              <a:buSzPts val="6200"/>
              <a:buFont typeface="Calibri"/>
              <a:buAutoNum type="arabicParenR"/>
            </a:pPr>
            <a:r>
              <a:rPr lang="it-IT" sz="6200">
                <a:latin typeface="Calibri"/>
                <a:ea typeface="Calibri"/>
                <a:cs typeface="Calibri"/>
                <a:sym typeface="Calibri"/>
              </a:rPr>
              <a:t>MEDICARE</a:t>
            </a:r>
            <a:endParaRPr sz="6200">
              <a:latin typeface="Calibri"/>
              <a:ea typeface="Calibri"/>
              <a:cs typeface="Calibri"/>
              <a:sym typeface="Calibri"/>
            </a:endParaRPr>
          </a:p>
          <a:p>
            <a:pPr indent="-622300" lvl="0" marL="457200" rtl="0" algn="l">
              <a:spcBef>
                <a:spcPts val="0"/>
              </a:spcBef>
              <a:spcAft>
                <a:spcPts val="0"/>
              </a:spcAft>
              <a:buSzPts val="6200"/>
              <a:buFont typeface="Calibri"/>
              <a:buAutoNum type="arabicParenR"/>
            </a:pPr>
            <a:r>
              <a:rPr lang="it-IT" sz="6200">
                <a:latin typeface="Calibri"/>
                <a:ea typeface="Calibri"/>
                <a:cs typeface="Calibri"/>
                <a:sym typeface="Calibri"/>
              </a:rPr>
              <a:t>GLORIA AF</a:t>
            </a:r>
            <a:endParaRPr sz="6200">
              <a:latin typeface="Calibri"/>
              <a:ea typeface="Calibri"/>
              <a:cs typeface="Calibri"/>
              <a:sym typeface="Calibri"/>
            </a:endParaRPr>
          </a:p>
          <a:p>
            <a:pPr indent="-622300" lvl="0" marL="457200" rtl="0" algn="l">
              <a:spcBef>
                <a:spcPts val="0"/>
              </a:spcBef>
              <a:spcAft>
                <a:spcPts val="0"/>
              </a:spcAft>
              <a:buSzPts val="6200"/>
              <a:buFont typeface="Calibri"/>
              <a:buAutoNum type="arabicParenR"/>
            </a:pPr>
            <a:r>
              <a:rPr lang="it-IT" sz="6200">
                <a:latin typeface="Calibri"/>
                <a:ea typeface="Calibri"/>
                <a:cs typeface="Calibri"/>
                <a:sym typeface="Calibri"/>
              </a:rPr>
              <a:t>ALTRO</a:t>
            </a:r>
            <a:endParaRPr sz="6200">
              <a:latin typeface="Calibri"/>
              <a:ea typeface="Calibri"/>
              <a:cs typeface="Calibri"/>
              <a:sym typeface="Calibri"/>
            </a:endParaRPr>
          </a:p>
        </p:txBody>
      </p:sp>
      <p:pic>
        <p:nvPicPr>
          <p:cNvPr id="156" name="Google Shape;156;g100fd184670_0_36"/>
          <p:cNvPicPr preferRelativeResize="0"/>
          <p:nvPr/>
        </p:nvPicPr>
        <p:blipFill>
          <a:blip r:embed="rId3">
            <a:alphaModFix/>
          </a:blip>
          <a:stretch>
            <a:fillRect/>
          </a:stretch>
        </p:blipFill>
        <p:spPr>
          <a:xfrm>
            <a:off x="5747000" y="3839125"/>
            <a:ext cx="3397001" cy="301887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ema di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2017-10-23T08:02:48Z</dcterms:created>
  <dc:creator>Sabrina Cantasano</dc:creator>
</cp:coreProperties>
</file>